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5" r:id="rId3"/>
    <p:sldId id="258" r:id="rId4"/>
    <p:sldId id="303" r:id="rId5"/>
    <p:sldId id="259" r:id="rId6"/>
    <p:sldId id="305" r:id="rId7"/>
    <p:sldId id="264" r:id="rId8"/>
    <p:sldId id="312" r:id="rId9"/>
    <p:sldId id="306" r:id="rId10"/>
    <p:sldId id="272" r:id="rId11"/>
    <p:sldId id="308" r:id="rId12"/>
    <p:sldId id="315" r:id="rId13"/>
    <p:sldId id="309" r:id="rId14"/>
    <p:sldId id="262" r:id="rId15"/>
    <p:sldId id="318" r:id="rId16"/>
    <p:sldId id="316" r:id="rId17"/>
    <p:sldId id="317" r:id="rId18"/>
    <p:sldId id="314" r:id="rId19"/>
    <p:sldId id="270"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0169A-55FE-46E9-848A-36D1D04158AB}"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22E43-D7AF-4832-B625-8EBF78D7DCC4}" type="slidenum">
              <a:rPr lang="en-GB" smtClean="0"/>
              <a:t>‹#›</a:t>
            </a:fld>
            <a:endParaRPr lang="en-GB"/>
          </a:p>
        </p:txBody>
      </p:sp>
    </p:spTree>
    <p:extLst>
      <p:ext uri="{BB962C8B-B14F-4D97-AF65-F5344CB8AC3E}">
        <p14:creationId xmlns:p14="http://schemas.microsoft.com/office/powerpoint/2010/main" val="36178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7ec91fa56_0_23: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47ec91fa56_0_2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03A8-DAE7-8375-EB2C-484F02F863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C3757D-A2F0-2EFD-9A6D-9A55D5525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A7B969-FD5D-B5CE-4723-692DC38F6291}"/>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257C4E58-2A71-D91E-8EC8-75454512E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ECF13-AEF6-BFA0-AD66-982912A2C514}"/>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188244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3A22-0A2B-77F1-0BCD-F55BCCDBB6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31EB25-A148-0866-450A-000B1D3526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B0A12-F3B1-2CF9-E192-CC1BC4FCF2B5}"/>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15D1C3EC-BF15-A9E4-30A1-2214C0CBD7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31840-7C29-117E-A76A-E2FEDC97FD65}"/>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328720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B9698-4084-32C8-D103-FAEB5A7EFE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6A1CB4-A9AE-8192-B979-C03CFC6B2D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C321D-DEAE-270D-DA40-EC4B1E9225E0}"/>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53465D9D-2D37-B729-D3AD-88FB55852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8C026D-76C6-F944-A4D4-185363D7B6F4}"/>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218859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6D5D-2EAB-7ACC-A85A-FDFE4FA637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38C78-9CDD-820B-7F1B-A9FDCF19B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3AC4B-2261-E252-BADF-EDCFA5484F6B}"/>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E692A241-30D3-373F-0DC5-C32E54097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380E1-353E-885A-F918-6C8F226A09E7}"/>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24619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123-1C02-36AB-0119-5A33243D6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0DB73E-6C7E-F518-758E-82FC396CE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252A8-1F56-A60C-28B1-6B747E13746F}"/>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FB20DEBA-08E3-A69D-5BC1-A09A4BCD4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AB971-7694-74EF-9DEE-6504B3DBCED2}"/>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353886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BF7E-4B10-FA8D-1D4B-2835A0D13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D67619-D79B-4C25-5FC2-B043DA8346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3B88B0-67A7-00FC-C25A-7B23DC0B3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74D5D8-CF82-9CA3-4E7D-51C669B8F131}"/>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6" name="Footer Placeholder 5">
            <a:extLst>
              <a:ext uri="{FF2B5EF4-FFF2-40B4-BE49-F238E27FC236}">
                <a16:creationId xmlns:a16="http://schemas.microsoft.com/office/drawing/2014/main" id="{4DBB6332-FB0B-5CC2-84C9-8BFEAFAC80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2C0FD-096B-E86C-F163-5A9E3D6F5652}"/>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861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1973-8E92-7E11-2414-16793EE4E6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7EFF0C-584E-B4C7-929D-8914172F0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2A4C5-E1E8-C6F8-5DFE-CD75823F3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309336-B68A-145A-EE0E-30C64F2F9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22CC7-ABF2-7CCC-3E12-279A27143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EB02D6-106C-A099-FD25-A6957E987CF3}"/>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8" name="Footer Placeholder 7">
            <a:extLst>
              <a:ext uri="{FF2B5EF4-FFF2-40B4-BE49-F238E27FC236}">
                <a16:creationId xmlns:a16="http://schemas.microsoft.com/office/drawing/2014/main" id="{8AC660C2-32E9-2941-4CED-4A3323E79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68BA7E-B7FC-4F67-458F-CDDBBCB8D232}"/>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231093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9276-90F0-60EC-135E-B7E8126C40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9F5AD0-616F-113C-0910-D6AC90226BB2}"/>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4" name="Footer Placeholder 3">
            <a:extLst>
              <a:ext uri="{FF2B5EF4-FFF2-40B4-BE49-F238E27FC236}">
                <a16:creationId xmlns:a16="http://schemas.microsoft.com/office/drawing/2014/main" id="{1435E5C4-1E0B-D747-9338-D82F2614D1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B33DEB-3C2C-08AC-7FDD-3AB8303BDC48}"/>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21609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B06E5-F632-A027-F70A-10CD114C13C9}"/>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3" name="Footer Placeholder 2">
            <a:extLst>
              <a:ext uri="{FF2B5EF4-FFF2-40B4-BE49-F238E27FC236}">
                <a16:creationId xmlns:a16="http://schemas.microsoft.com/office/drawing/2014/main" id="{2E8C9AFC-E14B-4072-3115-5BCC725F07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A257B6-0023-C0D6-B9BE-5979E45DC1E0}"/>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302902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129B-2E1F-7320-295B-D211B15B60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644716-9C6C-AA20-6240-AE95C12A3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92E287-D789-0E6B-224C-0E2BFD9B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DD508-6513-008C-E9B1-21FBC587B508}"/>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6" name="Footer Placeholder 5">
            <a:extLst>
              <a:ext uri="{FF2B5EF4-FFF2-40B4-BE49-F238E27FC236}">
                <a16:creationId xmlns:a16="http://schemas.microsoft.com/office/drawing/2014/main" id="{45A4FEE1-3A70-3AB5-EACA-A3D3D7C438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075AF5-A77F-104D-DFA5-042BCBEECA26}"/>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428947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A37D-1F6A-C544-3CE8-B6DD1E59D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F48281-5C60-14D8-E00C-D87DB756FD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642DBA-8B29-8EE2-6743-C3CB27F6A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1E872-B084-04E1-2687-F83B6A79787B}"/>
              </a:ext>
            </a:extLst>
          </p:cNvPr>
          <p:cNvSpPr>
            <a:spLocks noGrp="1"/>
          </p:cNvSpPr>
          <p:nvPr>
            <p:ph type="dt" sz="half" idx="10"/>
          </p:nvPr>
        </p:nvSpPr>
        <p:spPr/>
        <p:txBody>
          <a:bodyPr/>
          <a:lstStyle/>
          <a:p>
            <a:fld id="{B91CB51F-C866-4AFF-B295-82B496F0D099}" type="datetimeFigureOut">
              <a:rPr lang="en-GB" smtClean="0"/>
              <a:t>12/07/2022</a:t>
            </a:fld>
            <a:endParaRPr lang="en-GB"/>
          </a:p>
        </p:txBody>
      </p:sp>
      <p:sp>
        <p:nvSpPr>
          <p:cNvPr id="6" name="Footer Placeholder 5">
            <a:extLst>
              <a:ext uri="{FF2B5EF4-FFF2-40B4-BE49-F238E27FC236}">
                <a16:creationId xmlns:a16="http://schemas.microsoft.com/office/drawing/2014/main" id="{91651D09-E463-572C-5456-6D8D9857A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24A7A-4608-DDA7-DD48-1E43B52EB0B2}"/>
              </a:ext>
            </a:extLst>
          </p:cNvPr>
          <p:cNvSpPr>
            <a:spLocks noGrp="1"/>
          </p:cNvSpPr>
          <p:nvPr>
            <p:ph type="sldNum" sz="quarter" idx="12"/>
          </p:nvPr>
        </p:nvSpPr>
        <p:spPr/>
        <p:txBody>
          <a:bodyPr/>
          <a:lstStyle/>
          <a:p>
            <a:fld id="{F5FBC769-5913-452E-B2F2-46AE5FBDA08E}" type="slidenum">
              <a:rPr lang="en-GB" smtClean="0"/>
              <a:t>‹#›</a:t>
            </a:fld>
            <a:endParaRPr lang="en-GB"/>
          </a:p>
        </p:txBody>
      </p:sp>
    </p:spTree>
    <p:extLst>
      <p:ext uri="{BB962C8B-B14F-4D97-AF65-F5344CB8AC3E}">
        <p14:creationId xmlns:p14="http://schemas.microsoft.com/office/powerpoint/2010/main" val="87386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2DA4E-D02A-A907-4207-54A2474E6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39D429-C81E-33B8-4FFA-C27199BE3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3C746-5DBA-1C6B-FBF9-021D853FB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CB51F-C866-4AFF-B295-82B496F0D099}" type="datetimeFigureOut">
              <a:rPr lang="en-GB" smtClean="0"/>
              <a:t>12/07/2022</a:t>
            </a:fld>
            <a:endParaRPr lang="en-GB"/>
          </a:p>
        </p:txBody>
      </p:sp>
      <p:sp>
        <p:nvSpPr>
          <p:cNvPr id="5" name="Footer Placeholder 4">
            <a:extLst>
              <a:ext uri="{FF2B5EF4-FFF2-40B4-BE49-F238E27FC236}">
                <a16:creationId xmlns:a16="http://schemas.microsoft.com/office/drawing/2014/main" id="{F8AD0E79-DB53-5072-7268-35C1B8F64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5348A3-C63E-174F-CD82-0C9A7576A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BC769-5913-452E-B2F2-46AE5FBDA08E}" type="slidenum">
              <a:rPr lang="en-GB" smtClean="0"/>
              <a:t>‹#›</a:t>
            </a:fld>
            <a:endParaRPr lang="en-GB"/>
          </a:p>
        </p:txBody>
      </p:sp>
    </p:spTree>
    <p:extLst>
      <p:ext uri="{BB962C8B-B14F-4D97-AF65-F5344CB8AC3E}">
        <p14:creationId xmlns:p14="http://schemas.microsoft.com/office/powerpoint/2010/main" val="386303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t="25940" r="399"/>
          <a:stretch/>
        </p:blipFill>
        <p:spPr>
          <a:xfrm>
            <a:off x="1123474" y="834720"/>
            <a:ext cx="10396582" cy="5465160"/>
          </a:xfrm>
          <a:prstGeom prst="rect">
            <a:avLst/>
          </a:prstGeom>
          <a:noFill/>
          <a:ln>
            <a:noFill/>
          </a:ln>
        </p:spPr>
      </p:pic>
      <p:pic>
        <p:nvPicPr>
          <p:cNvPr id="85" name="Google Shape;85;p13"/>
          <p:cNvPicPr preferRelativeResize="0"/>
          <p:nvPr/>
        </p:nvPicPr>
        <p:blipFill rotWithShape="1">
          <a:blip r:embed="rId4">
            <a:alphaModFix/>
          </a:blip>
          <a:srcRect/>
          <a:stretch/>
        </p:blipFill>
        <p:spPr>
          <a:xfrm>
            <a:off x="9317355" y="121002"/>
            <a:ext cx="2778378" cy="1074400"/>
          </a:xfrm>
          <a:prstGeom prst="rect">
            <a:avLst/>
          </a:prstGeom>
          <a:noFill/>
          <a:ln>
            <a:noFill/>
          </a:ln>
        </p:spPr>
      </p:pic>
      <p:sp>
        <p:nvSpPr>
          <p:cNvPr id="86" name="Google Shape;86;p13"/>
          <p:cNvSpPr txBox="1"/>
          <p:nvPr/>
        </p:nvSpPr>
        <p:spPr>
          <a:xfrm>
            <a:off x="2251569" y="1882946"/>
            <a:ext cx="6936548" cy="23083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endParaRPr dirty="0">
              <a:solidFill>
                <a:schemeClr val="dk1"/>
              </a:solidFill>
            </a:endParaRPr>
          </a:p>
          <a:p>
            <a:pPr marL="0" lvl="0" indent="0" algn="ctr" rtl="0">
              <a:spcBef>
                <a:spcPts val="0"/>
              </a:spcBef>
              <a:spcAft>
                <a:spcPts val="0"/>
              </a:spcAft>
              <a:buClr>
                <a:schemeClr val="dk1"/>
              </a:buClr>
              <a:buFont typeface="Arial"/>
              <a:buNone/>
            </a:pPr>
            <a:r>
              <a:rPr lang="en-GB" sz="4800" b="1" dirty="0">
                <a:solidFill>
                  <a:schemeClr val="dk1"/>
                </a:solidFill>
              </a:rPr>
              <a:t>Oakray Limited</a:t>
            </a:r>
          </a:p>
          <a:p>
            <a:pPr marL="0" lvl="0" indent="0" algn="ctr" rtl="0">
              <a:spcBef>
                <a:spcPts val="0"/>
              </a:spcBef>
              <a:spcAft>
                <a:spcPts val="0"/>
              </a:spcAft>
              <a:buClr>
                <a:schemeClr val="dk1"/>
              </a:buClr>
              <a:buFont typeface="Arial"/>
              <a:buNone/>
            </a:pPr>
            <a:r>
              <a:rPr lang="en-GB" sz="4800" b="1" dirty="0">
                <a:solidFill>
                  <a:schemeClr val="dk1"/>
                </a:solidFill>
              </a:rPr>
              <a:t>Insight Talk</a:t>
            </a:r>
            <a:endParaRPr sz="4800" b="1" dirty="0">
              <a:solidFill>
                <a:schemeClr val="dk1"/>
              </a:solidFill>
            </a:endParaRPr>
          </a:p>
          <a:p>
            <a:pPr marL="0" marR="0" lvl="0" indent="0" algn="ctr" rtl="0">
              <a:spcBef>
                <a:spcPts val="0"/>
              </a:spcBef>
              <a:spcAft>
                <a:spcPts val="0"/>
              </a:spcAft>
              <a:buNone/>
            </a:pPr>
            <a:r>
              <a:rPr lang="en-US" sz="3200" b="1" dirty="0">
                <a:solidFill>
                  <a:schemeClr val="dk1"/>
                </a:solidFill>
              </a:rPr>
              <a:t>Wednesday 13</a:t>
            </a:r>
            <a:r>
              <a:rPr lang="en-US" sz="3200" b="1" baseline="30000" dirty="0">
                <a:solidFill>
                  <a:schemeClr val="dk1"/>
                </a:solidFill>
              </a:rPr>
              <a:t>th</a:t>
            </a:r>
            <a:r>
              <a:rPr lang="en-US" sz="3200" b="1" dirty="0">
                <a:solidFill>
                  <a:schemeClr val="dk1"/>
                </a:solidFill>
              </a:rPr>
              <a:t> July 2022</a:t>
            </a:r>
            <a:endParaRPr sz="3200" b="1" dirty="0">
              <a:solidFill>
                <a:schemeClr val="dk1"/>
              </a:solidFill>
            </a:endParaRPr>
          </a:p>
        </p:txBody>
      </p:sp>
      <p:pic>
        <p:nvPicPr>
          <p:cNvPr id="87" name="Google Shape;87;p13"/>
          <p:cNvPicPr preferRelativeResize="0"/>
          <p:nvPr/>
        </p:nvPicPr>
        <p:blipFill rotWithShape="1">
          <a:blip r:embed="rId5">
            <a:alphaModFix/>
          </a:blip>
          <a:srcRect/>
          <a:stretch/>
        </p:blipFill>
        <p:spPr>
          <a:xfrm>
            <a:off x="124041" y="2663742"/>
            <a:ext cx="3126962" cy="31269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3">
            <a:extLst>
              <a:ext uri="{FF2B5EF4-FFF2-40B4-BE49-F238E27FC236}">
                <a16:creationId xmlns:a16="http://schemas.microsoft.com/office/drawing/2014/main" id="{6E01B048-04BC-5F91-E461-876363499C3A}"/>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36743FAA-8CC4-4FCE-BD61-0BF0CDCCFCA9}"/>
              </a:ext>
            </a:extLst>
          </p:cNvPr>
          <p:cNvSpPr>
            <a:spLocks noGrp="1"/>
          </p:cNvSpPr>
          <p:nvPr>
            <p:ph type="title"/>
          </p:nvPr>
        </p:nvSpPr>
        <p:spPr>
          <a:xfrm>
            <a:off x="318122" y="93736"/>
            <a:ext cx="10515600" cy="1325563"/>
          </a:xfrm>
        </p:spPr>
        <p:txBody>
          <a:bodyPr>
            <a:normAutofit/>
          </a:bodyPr>
          <a:lstStyle/>
          <a:p>
            <a:r>
              <a:rPr lang="en-GB" sz="3600" b="1" dirty="0">
                <a:solidFill>
                  <a:schemeClr val="tx1"/>
                </a:solidFill>
                <a:latin typeface="Arial" panose="020B0604020202020204" pitchFamily="34" charset="0"/>
                <a:cs typeface="Arial" panose="020B0604020202020204" pitchFamily="34" charset="0"/>
              </a:rPr>
              <a:t>Emma</a:t>
            </a:r>
          </a:p>
        </p:txBody>
      </p:sp>
      <p:pic>
        <p:nvPicPr>
          <p:cNvPr id="6" name="Google Shape;154;p18">
            <a:extLst>
              <a:ext uri="{FF2B5EF4-FFF2-40B4-BE49-F238E27FC236}">
                <a16:creationId xmlns:a16="http://schemas.microsoft.com/office/drawing/2014/main" id="{83499047-A855-484F-BD9F-A87E9D7C16F5}"/>
              </a:ext>
            </a:extLst>
          </p:cNvPr>
          <p:cNvPicPr preferRelativeResize="0"/>
          <p:nvPr/>
        </p:nvPicPr>
        <p:blipFill rotWithShape="1">
          <a:blip r:embed="rId3">
            <a:alphaModFix/>
          </a:blip>
          <a:srcRect/>
          <a:stretch/>
        </p:blipFill>
        <p:spPr>
          <a:xfrm>
            <a:off x="9261756" y="86894"/>
            <a:ext cx="2778378" cy="1074400"/>
          </a:xfrm>
          <a:prstGeom prst="rect">
            <a:avLst/>
          </a:prstGeom>
          <a:noFill/>
          <a:ln>
            <a:noFill/>
          </a:ln>
        </p:spPr>
      </p:pic>
      <p:pic>
        <p:nvPicPr>
          <p:cNvPr id="8" name="Picture 7">
            <a:extLst>
              <a:ext uri="{FF2B5EF4-FFF2-40B4-BE49-F238E27FC236}">
                <a16:creationId xmlns:a16="http://schemas.microsoft.com/office/drawing/2014/main" id="{9BFFD820-1512-4FE6-BF4D-8A4DD2839D44}"/>
              </a:ext>
            </a:extLst>
          </p:cNvPr>
          <p:cNvPicPr>
            <a:picLocks noChangeAspect="1"/>
          </p:cNvPicPr>
          <p:nvPr/>
        </p:nvPicPr>
        <p:blipFill rotWithShape="1">
          <a:blip r:embed="rId4"/>
          <a:srcRect l="-1424" t="-12253" r="1424" b="12253"/>
          <a:stretch/>
        </p:blipFill>
        <p:spPr>
          <a:xfrm>
            <a:off x="9287887" y="2754304"/>
            <a:ext cx="1221292" cy="1096720"/>
          </a:xfrm>
          <a:prstGeom prst="rect">
            <a:avLst/>
          </a:prstGeom>
        </p:spPr>
      </p:pic>
      <p:sp>
        <p:nvSpPr>
          <p:cNvPr id="9" name="TextBox 8">
            <a:extLst>
              <a:ext uri="{FF2B5EF4-FFF2-40B4-BE49-F238E27FC236}">
                <a16:creationId xmlns:a16="http://schemas.microsoft.com/office/drawing/2014/main" id="{05C0190B-FAF2-D93C-D7BF-9D8DA94944D2}"/>
              </a:ext>
            </a:extLst>
          </p:cNvPr>
          <p:cNvSpPr txBox="1"/>
          <p:nvPr/>
        </p:nvSpPr>
        <p:spPr>
          <a:xfrm>
            <a:off x="318122" y="1159613"/>
            <a:ext cx="7961614" cy="5192704"/>
          </a:xfrm>
          <a:prstGeom prst="rect">
            <a:avLst/>
          </a:prstGeom>
          <a:noFill/>
        </p:spPr>
        <p:txBody>
          <a:bodyPr wrap="square">
            <a:spAutoFit/>
          </a:bodyPr>
          <a:lstStyle/>
          <a:p>
            <a:pPr>
              <a:lnSpc>
                <a:spcPct val="106000"/>
              </a:lnSpc>
              <a:spcAft>
                <a:spcPts val="800"/>
              </a:spcAft>
              <a:tabLst>
                <a:tab pos="933450" algn="l"/>
              </a:tabLst>
            </a:pPr>
            <a: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t>Meet Emma!</a:t>
            </a:r>
            <a:b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br>
            <a:b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br>
            <a: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t>Emma started her journey at Oakray in June 2019 by completing a 4 week, office based pre-apprenticeship within our HR department.</a:t>
            </a:r>
            <a:b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br>
            <a:b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br>
            <a: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t>Emma decided that it was time for a career change after working as a Chef for many years - our pre-apprenticeship scheme was the perfect opportunity for Emma to ensure that this was right career move for her. Emma showed commitment and dedication &amp; she worked extremely hard during her pre-apprenticeship. As a result of this, we offered her a full-time position as Business &amp; Administration Apprentice.  Emma has now been offered a permanent position as HR Administrator with Oakray and is still a vital part of the HR department.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tabLst>
                <a:tab pos="933450" algn="l"/>
              </a:tabLst>
            </a:pPr>
            <a:r>
              <a:rPr lang="en-GB" sz="1400" dirty="0">
                <a:solidFill>
                  <a:srgbClr val="1C1E21"/>
                </a:solidFill>
                <a:effectLst/>
                <a:latin typeface="Arial" panose="020B0604020202020204" pitchFamily="34" charset="0"/>
                <a:ea typeface="Calibri" panose="020F0502020204030204" pitchFamily="34" charset="0"/>
                <a:cs typeface="Arial" panose="020B0604020202020204" pitchFamily="34" charset="0"/>
              </a:rPr>
              <a:t>Emma says: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I first joined Oakray, I was very nervous and apprehensive as it was my first time working in an office environment. I completed a 4-week pre-apprenticeship with them and at the end of it I was asked if I would like to stay on.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day 1 everyone has been very friendly and helpful and I have quickly felt like part of the Oakray family. I love working for Oakray and I’m glad that they saw potential in me. Each day, I feel more and more confident in my role and this is simply down to the support I receive from the company and from my team members in HR.</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AA7A3CA-1ACE-4648-AEFD-B9A47C426D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5016" y="1744192"/>
            <a:ext cx="2800350" cy="2800350"/>
          </a:xfrm>
          <a:prstGeom prst="rect">
            <a:avLst/>
          </a:prstGeom>
          <a:noFill/>
          <a:ln>
            <a:noFill/>
          </a:ln>
        </p:spPr>
      </p:pic>
    </p:spTree>
    <p:extLst>
      <p:ext uri="{BB962C8B-B14F-4D97-AF65-F5344CB8AC3E}">
        <p14:creationId xmlns:p14="http://schemas.microsoft.com/office/powerpoint/2010/main" val="411195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4;p13">
            <a:extLst>
              <a:ext uri="{FF2B5EF4-FFF2-40B4-BE49-F238E27FC236}">
                <a16:creationId xmlns:a16="http://schemas.microsoft.com/office/drawing/2014/main" id="{816B5515-35DD-4E0E-A693-5B4D68F3FE1C}"/>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C9773A56-3689-E2A5-6C78-DD8497806CB0}"/>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Karimm</a:t>
            </a:r>
          </a:p>
        </p:txBody>
      </p:sp>
      <p:sp>
        <p:nvSpPr>
          <p:cNvPr id="3" name="Content Placeholder 2">
            <a:extLst>
              <a:ext uri="{FF2B5EF4-FFF2-40B4-BE49-F238E27FC236}">
                <a16:creationId xmlns:a16="http://schemas.microsoft.com/office/drawing/2014/main" id="{E45ACA5C-6FBA-2FC8-FEEC-97AD5EECEF0A}"/>
              </a:ext>
            </a:extLst>
          </p:cNvPr>
          <p:cNvSpPr>
            <a:spLocks noGrp="1"/>
          </p:cNvSpPr>
          <p:nvPr>
            <p:ph idx="1"/>
          </p:nvPr>
        </p:nvSpPr>
        <p:spPr>
          <a:xfrm>
            <a:off x="259377" y="1412215"/>
            <a:ext cx="6982383" cy="4887665"/>
          </a:xfrm>
        </p:spPr>
        <p:txBody>
          <a:bodyPr>
            <a:normAutofit fontScale="70000" lnSpcReduction="20000"/>
          </a:bodyPr>
          <a:lstStyle/>
          <a:p>
            <a:pPr marL="0" indent="0">
              <a:lnSpc>
                <a:spcPct val="120000"/>
              </a:lnSpc>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Meet Karimm!</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We met Karimm at an International Women’s Day event which was organised by one of our client’s back in March 2019. Karimm showed an interest in our pre-apprenticeship scheme as he wanted to obtain work place experience to compliment his Gas NVQ that he was working towards at the time.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Shortly after, we arranged for Karimm to come in for an interview at head office with HR and the Gas Team’s Senior Contract Manager – it’s safe to say that it was a success!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Karimm then started his journey at Oakray by completing a 10-week Pre-apprenticeship programme within our Domestic Gas and Heating department.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He had a great attitude; the Supervisor and engineers that he was working with were really impressed by his attitude, knowledge and determination to succeed.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450"/>
              </a:spcBef>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Following his success on our programme, Karimm was then offered a full-time, permanent position. He is now working as an Improver on the Network London Contract, where he will continue to learn &amp; train within the industry.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Aft>
                <a:spcPts val="450"/>
              </a:spcAft>
              <a:buNone/>
            </a:pPr>
            <a:r>
              <a:rPr lang="en-GB" sz="1800" dirty="0">
                <a:solidFill>
                  <a:srgbClr val="1C1E21"/>
                </a:solidFill>
                <a:effectLst/>
                <a:latin typeface="Arial" panose="020B0604020202020204" pitchFamily="34" charset="0"/>
                <a:ea typeface="Times New Roman" panose="02020603050405020304" pitchFamily="18" charset="0"/>
                <a:cs typeface="Arial" panose="020B0604020202020204" pitchFamily="34" charset="0"/>
              </a:rPr>
              <a:t>We would like to say a big Congratulations to Karimm. We wish him a long and successful career here at Oakray!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p:txBody>
      </p:sp>
      <p:pic>
        <p:nvPicPr>
          <p:cNvPr id="4" name="Picture 3" descr="Image may contain: 1 person, smiling">
            <a:extLst>
              <a:ext uri="{FF2B5EF4-FFF2-40B4-BE49-F238E27FC236}">
                <a16:creationId xmlns:a16="http://schemas.microsoft.com/office/drawing/2014/main" id="{146F11B1-D6EB-9375-48F9-509BEC0F3E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576" y="1819378"/>
            <a:ext cx="3238500" cy="3238500"/>
          </a:xfrm>
          <a:prstGeom prst="rect">
            <a:avLst/>
          </a:prstGeom>
          <a:noFill/>
          <a:ln>
            <a:noFill/>
          </a:ln>
        </p:spPr>
      </p:pic>
      <p:pic>
        <p:nvPicPr>
          <p:cNvPr id="5" name="Google Shape;85;p13">
            <a:extLst>
              <a:ext uri="{FF2B5EF4-FFF2-40B4-BE49-F238E27FC236}">
                <a16:creationId xmlns:a16="http://schemas.microsoft.com/office/drawing/2014/main" id="{926DCE2B-4B19-82BC-87A4-BEA7E672991D}"/>
              </a:ext>
            </a:extLst>
          </p:cNvPr>
          <p:cNvPicPr preferRelativeResize="0"/>
          <p:nvPr/>
        </p:nvPicPr>
        <p:blipFill rotWithShape="1">
          <a:blip r:embed="rId4">
            <a:alphaModFix/>
          </a:blip>
          <a:srcRect/>
          <a:stretch/>
        </p:blipFill>
        <p:spPr>
          <a:xfrm>
            <a:off x="9320501" y="59632"/>
            <a:ext cx="2778378" cy="1074400"/>
          </a:xfrm>
          <a:prstGeom prst="rect">
            <a:avLst/>
          </a:prstGeom>
          <a:noFill/>
          <a:ln>
            <a:noFill/>
          </a:ln>
        </p:spPr>
      </p:pic>
    </p:spTree>
    <p:extLst>
      <p:ext uri="{BB962C8B-B14F-4D97-AF65-F5344CB8AC3E}">
        <p14:creationId xmlns:p14="http://schemas.microsoft.com/office/powerpoint/2010/main" val="383996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4;p13">
            <a:extLst>
              <a:ext uri="{FF2B5EF4-FFF2-40B4-BE49-F238E27FC236}">
                <a16:creationId xmlns:a16="http://schemas.microsoft.com/office/drawing/2014/main" id="{42832FD4-7E0A-E726-BABA-945408045B3A}"/>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39217AA6-186D-65B2-1863-A9524658C512}"/>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Nathan</a:t>
            </a:r>
          </a:p>
        </p:txBody>
      </p:sp>
      <p:pic>
        <p:nvPicPr>
          <p:cNvPr id="5" name="Content Placeholder 4">
            <a:extLst>
              <a:ext uri="{FF2B5EF4-FFF2-40B4-BE49-F238E27FC236}">
                <a16:creationId xmlns:a16="http://schemas.microsoft.com/office/drawing/2014/main" id="{6546E8FE-E0E2-1306-64A0-B295647EED8D}"/>
              </a:ext>
            </a:extLst>
          </p:cNvPr>
          <p:cNvPicPr>
            <a:picLocks noGrp="1" noChangeAspect="1"/>
          </p:cNvPicPr>
          <p:nvPr>
            <p:ph idx="1"/>
          </p:nvPr>
        </p:nvPicPr>
        <p:blipFill>
          <a:blip r:embed="rId3"/>
          <a:stretch>
            <a:fillRect/>
          </a:stretch>
        </p:blipFill>
        <p:spPr>
          <a:xfrm>
            <a:off x="7492753" y="2123026"/>
            <a:ext cx="2645221" cy="2611948"/>
          </a:xfrm>
        </p:spPr>
      </p:pic>
      <p:pic>
        <p:nvPicPr>
          <p:cNvPr id="8" name="Google Shape;85;p13">
            <a:extLst>
              <a:ext uri="{FF2B5EF4-FFF2-40B4-BE49-F238E27FC236}">
                <a16:creationId xmlns:a16="http://schemas.microsoft.com/office/drawing/2014/main" id="{1615DDC1-5F38-4AD9-AF22-CA3DE8313E45}"/>
              </a:ext>
            </a:extLst>
          </p:cNvPr>
          <p:cNvPicPr preferRelativeResize="0"/>
          <p:nvPr/>
        </p:nvPicPr>
        <p:blipFill rotWithShape="1">
          <a:blip r:embed="rId4">
            <a:alphaModFix/>
          </a:blip>
          <a:srcRect/>
          <a:stretch/>
        </p:blipFill>
        <p:spPr>
          <a:xfrm>
            <a:off x="9253824" y="130328"/>
            <a:ext cx="2778378" cy="1074400"/>
          </a:xfrm>
          <a:prstGeom prst="rect">
            <a:avLst/>
          </a:prstGeom>
          <a:noFill/>
          <a:ln>
            <a:noFill/>
          </a:ln>
        </p:spPr>
      </p:pic>
      <p:sp>
        <p:nvSpPr>
          <p:cNvPr id="10" name="Content Placeholder 2">
            <a:extLst>
              <a:ext uri="{FF2B5EF4-FFF2-40B4-BE49-F238E27FC236}">
                <a16:creationId xmlns:a16="http://schemas.microsoft.com/office/drawing/2014/main" id="{D43D2301-FAA2-32F4-FDB7-6088F8F69C10}"/>
              </a:ext>
            </a:extLst>
          </p:cNvPr>
          <p:cNvSpPr txBox="1">
            <a:spLocks/>
          </p:cNvSpPr>
          <p:nvPr/>
        </p:nvSpPr>
        <p:spPr>
          <a:xfrm>
            <a:off x="680822" y="2034329"/>
            <a:ext cx="6645676" cy="4541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0"/>
              </a:spcAft>
              <a:buFont typeface="Arial" panose="020B0604020202020204" pitchFamily="34" charset="0"/>
              <a:buNone/>
            </a:pPr>
            <a:r>
              <a:rPr lang="en-GB" sz="1800" dirty="0">
                <a:solidFill>
                  <a:srgbClr val="1C1E21"/>
                </a:solidFill>
                <a:latin typeface="Arial" panose="020B0604020202020204" pitchFamily="34" charset="0"/>
                <a:ea typeface="Times New Roman" panose="02020603050405020304" pitchFamily="18" charset="0"/>
                <a:cs typeface="Arial" panose="020B0604020202020204" pitchFamily="34" charset="0"/>
              </a:rPr>
              <a:t>Meet Nathan!</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450"/>
              </a:spcBef>
              <a:spcAft>
                <a:spcPts val="450"/>
              </a:spcAft>
              <a:buFont typeface="Arial" panose="020B0604020202020204" pitchFamily="34" charset="0"/>
              <a:buNone/>
            </a:pPr>
            <a:r>
              <a:rPr lang="en-GB" sz="1800" dirty="0">
                <a:solidFill>
                  <a:srgbClr val="1C1E21"/>
                </a:solidFill>
                <a:latin typeface="Arial" panose="020B0604020202020204" pitchFamily="34" charset="0"/>
                <a:ea typeface="Times New Roman" panose="02020603050405020304" pitchFamily="18" charset="0"/>
                <a:cs typeface="Arial" panose="020B0604020202020204" pitchFamily="34" charset="0"/>
              </a:rPr>
              <a:t> </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450"/>
              </a:spcBef>
              <a:spcAft>
                <a:spcPts val="450"/>
              </a:spcAft>
              <a:buFont typeface="Arial" panose="020B0604020202020204" pitchFamily="34" charset="0"/>
              <a:buNone/>
            </a:pPr>
            <a:r>
              <a:rPr lang="en-GB" sz="1800" dirty="0">
                <a:solidFill>
                  <a:srgbClr val="1C1E21"/>
                </a:solidFill>
                <a:latin typeface="Arial" panose="020B0604020202020204" pitchFamily="34" charset="0"/>
                <a:ea typeface="Times New Roman" panose="02020603050405020304" pitchFamily="18" charset="0"/>
                <a:cs typeface="Arial" panose="020B0604020202020204" pitchFamily="34" charset="0"/>
              </a:rPr>
              <a:t>Nathan was seeking full time employment and the opportunity to become an apprentice. He interviewed with our contract manager and show great potential and enthusiasm. Nathan has now been with Oakray for 3 months and is currently enrolled onto a L3 gas engineering course.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17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3">
            <a:extLst>
              <a:ext uri="{FF2B5EF4-FFF2-40B4-BE49-F238E27FC236}">
                <a16:creationId xmlns:a16="http://schemas.microsoft.com/office/drawing/2014/main" id="{2E6F9E00-3B17-024C-FD11-31B582BC257B}"/>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D6F74CB4-E42C-4582-B0E7-69E8A8B21C16}"/>
              </a:ext>
            </a:extLst>
          </p:cNvPr>
          <p:cNvSpPr>
            <a:spLocks noGrp="1"/>
          </p:cNvSpPr>
          <p:nvPr>
            <p:ph type="title"/>
          </p:nvPr>
        </p:nvSpPr>
        <p:spPr/>
        <p:txBody>
          <a:bodyPr vert="horz" lIns="91440" tIns="45720" rIns="91440" bIns="45720" rtlCol="0" anchor="ctr">
            <a:normAutofit/>
          </a:bodyPr>
          <a:lstStyle/>
          <a:p>
            <a:r>
              <a:rPr lang="fr-FR" sz="3600" b="1" dirty="0">
                <a:latin typeface="Arial" panose="020B0604020202020204" pitchFamily="34" charset="0"/>
                <a:cs typeface="Arial" panose="020B0604020202020204" pitchFamily="34" charset="0"/>
              </a:rPr>
              <a:t>Monir</a:t>
            </a: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5A0D1F-64C3-4C50-904D-29F16BD4F1A0}"/>
              </a:ext>
            </a:extLst>
          </p:cNvPr>
          <p:cNvSpPr>
            <a:spLocks noGrp="1"/>
          </p:cNvSpPr>
          <p:nvPr>
            <p:ph idx="1"/>
          </p:nvPr>
        </p:nvSpPr>
        <p:spPr>
          <a:xfrm>
            <a:off x="472245" y="1959310"/>
            <a:ext cx="10515600" cy="4351338"/>
          </a:xfrm>
        </p:spPr>
        <p:txBody>
          <a:bodyPr vert="horz" lIns="91440" tIns="45720" rIns="91440" bIns="45720" rtlCol="0">
            <a:normAutofit/>
          </a:bodyPr>
          <a:lstStyle/>
          <a:p>
            <a:pPr marL="0" indent="0">
              <a:spcAft>
                <a:spcPts val="450"/>
              </a:spcAft>
              <a:buNone/>
            </a:pPr>
            <a:r>
              <a:rPr lang="en-US" sz="1600" dirty="0">
                <a:solidFill>
                  <a:srgbClr val="1C1E21"/>
                </a:solidFill>
                <a:latin typeface="Arial" panose="020B0604020202020204" pitchFamily="34" charset="0"/>
                <a:cs typeface="Arial" panose="020B0604020202020204" pitchFamily="34" charset="0"/>
              </a:rPr>
              <a:t>Meet Monir!</a:t>
            </a:r>
          </a:p>
          <a:p>
            <a:pPr marL="0" indent="0">
              <a:spcAft>
                <a:spcPts val="450"/>
              </a:spcAft>
              <a:buNone/>
            </a:pPr>
            <a:r>
              <a:rPr lang="en-US" sz="1600" dirty="0">
                <a:solidFill>
                  <a:srgbClr val="1C1E21"/>
                </a:solidFill>
                <a:latin typeface="Arial" panose="020B0604020202020204" pitchFamily="34" charset="0"/>
                <a:cs typeface="Arial" panose="020B0604020202020204" pitchFamily="34" charset="0"/>
              </a:rPr>
              <a:t>Monir heard about the apprenticeship with Oakray through Westminster council. He received a leaflet explaining what apprenticeships are, how they work and explained all benefits from doing an apprenticeship vs just doing a the electrical installation course alone with no training. Westminster has many contracts and on enquiry they let Monir know that Oakray was looking for apprentices. Once Monir had the interview he was very excited to work with Oakray. </a:t>
            </a:r>
          </a:p>
          <a:p>
            <a:pPr marL="0" indent="0">
              <a:spcAft>
                <a:spcPts val="450"/>
              </a:spcAft>
              <a:buNone/>
            </a:pPr>
            <a:r>
              <a:rPr lang="en-US" sz="1600" dirty="0">
                <a:solidFill>
                  <a:srgbClr val="1C1E21"/>
                </a:solidFill>
                <a:latin typeface="Arial" panose="020B0604020202020204" pitchFamily="34" charset="0"/>
                <a:cs typeface="Arial" panose="020B0604020202020204" pitchFamily="34" charset="0"/>
              </a:rPr>
              <a:t>Monir has now completed his apprenticeship and was offered an electrical improver position at Oakray on 21 January 2022 . Monir says that he enjoys working at Oakray two days are the same, you've always got a variety of interesting jobs to complete and figure out. </a:t>
            </a:r>
          </a:p>
        </p:txBody>
      </p:sp>
      <p:pic>
        <p:nvPicPr>
          <p:cNvPr id="4" name="Picture 3">
            <a:extLst>
              <a:ext uri="{FF2B5EF4-FFF2-40B4-BE49-F238E27FC236}">
                <a16:creationId xmlns:a16="http://schemas.microsoft.com/office/drawing/2014/main" id="{EAD3A362-8173-4263-8DCC-B55590B4A3DB}"/>
              </a:ext>
            </a:extLst>
          </p:cNvPr>
          <p:cNvPicPr>
            <a:picLocks noChangeAspect="1"/>
          </p:cNvPicPr>
          <p:nvPr/>
        </p:nvPicPr>
        <p:blipFill>
          <a:blip r:embed="rId3"/>
          <a:stretch>
            <a:fillRect/>
          </a:stretch>
        </p:blipFill>
        <p:spPr>
          <a:xfrm>
            <a:off x="10061886" y="0"/>
            <a:ext cx="2109399" cy="1408298"/>
          </a:xfrm>
          <a:prstGeom prst="rect">
            <a:avLst/>
          </a:prstGeom>
        </p:spPr>
      </p:pic>
      <p:pic>
        <p:nvPicPr>
          <p:cNvPr id="6" name="Google Shape;85;p13">
            <a:extLst>
              <a:ext uri="{FF2B5EF4-FFF2-40B4-BE49-F238E27FC236}">
                <a16:creationId xmlns:a16="http://schemas.microsoft.com/office/drawing/2014/main" id="{9FB82BBF-4570-9A9E-6E14-EA0FB28C8FEC}"/>
              </a:ext>
            </a:extLst>
          </p:cNvPr>
          <p:cNvPicPr preferRelativeResize="0"/>
          <p:nvPr/>
        </p:nvPicPr>
        <p:blipFill rotWithShape="1">
          <a:blip r:embed="rId4">
            <a:alphaModFix/>
          </a:blip>
          <a:srcRect/>
          <a:stretch/>
        </p:blipFill>
        <p:spPr>
          <a:xfrm>
            <a:off x="9302746" y="96503"/>
            <a:ext cx="2778378" cy="1074400"/>
          </a:xfrm>
          <a:prstGeom prst="rect">
            <a:avLst/>
          </a:prstGeom>
          <a:noFill/>
          <a:ln>
            <a:noFill/>
          </a:ln>
        </p:spPr>
      </p:pic>
    </p:spTree>
    <p:extLst>
      <p:ext uri="{BB962C8B-B14F-4D97-AF65-F5344CB8AC3E}">
        <p14:creationId xmlns:p14="http://schemas.microsoft.com/office/powerpoint/2010/main" val="371974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8" name="Google Shape;84;p13">
            <a:extLst>
              <a:ext uri="{FF2B5EF4-FFF2-40B4-BE49-F238E27FC236}">
                <a16:creationId xmlns:a16="http://schemas.microsoft.com/office/drawing/2014/main" id="{87B6A721-B292-913A-7E56-2DB29EA44624}"/>
              </a:ext>
            </a:extLst>
          </p:cNvPr>
          <p:cNvPicPr preferRelativeResize="0"/>
          <p:nvPr/>
        </p:nvPicPr>
        <p:blipFill rotWithShape="1">
          <a:blip r:embed="rId3">
            <a:alphaModFix/>
          </a:blip>
          <a:srcRect t="25940" r="399"/>
          <a:stretch/>
        </p:blipFill>
        <p:spPr>
          <a:xfrm>
            <a:off x="1123474" y="834720"/>
            <a:ext cx="10396582" cy="546516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9279039" y="81873"/>
            <a:ext cx="2778378" cy="1074400"/>
          </a:xfrm>
          <a:prstGeom prst="rect">
            <a:avLst/>
          </a:prstGeom>
          <a:noFill/>
          <a:ln>
            <a:noFill/>
          </a:ln>
        </p:spPr>
      </p:pic>
      <p:sp>
        <p:nvSpPr>
          <p:cNvPr id="173" name="Google Shape;173;p19"/>
          <p:cNvSpPr txBox="1"/>
          <p:nvPr/>
        </p:nvSpPr>
        <p:spPr>
          <a:xfrm>
            <a:off x="501110" y="382425"/>
            <a:ext cx="6150542"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dirty="0">
                <a:solidFill>
                  <a:schemeClr val="dk1"/>
                </a:solidFill>
              </a:rPr>
              <a:t>Interviews...</a:t>
            </a:r>
            <a:endParaRPr dirty="0"/>
          </a:p>
        </p:txBody>
      </p:sp>
      <p:sp>
        <p:nvSpPr>
          <p:cNvPr id="175" name="Google Shape;175;p19"/>
          <p:cNvSpPr txBox="1"/>
          <p:nvPr/>
        </p:nvSpPr>
        <p:spPr>
          <a:xfrm>
            <a:off x="6465885" y="3459101"/>
            <a:ext cx="3746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76" name="Google Shape;176;p19"/>
          <p:cNvSpPr txBox="1"/>
          <p:nvPr/>
        </p:nvSpPr>
        <p:spPr>
          <a:xfrm>
            <a:off x="376705" y="1156273"/>
            <a:ext cx="10799400" cy="40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latin typeface="Arial" panose="020B0604020202020204" pitchFamily="34" charset="0"/>
                <a:cs typeface="Arial" panose="020B0604020202020204" pitchFamily="34" charset="0"/>
              </a:rPr>
              <a:t>You should be proud of yourself for getting invited in for an interview – your CV, skills and experience must have stood out to the recruiter! </a:t>
            </a:r>
          </a:p>
          <a:p>
            <a:pPr marL="0" lvl="0" indent="0" algn="l" rtl="0">
              <a:spcBef>
                <a:spcPts val="0"/>
              </a:spcBef>
              <a:spcAft>
                <a:spcPts val="0"/>
              </a:spcAft>
              <a:buNone/>
            </a:pPr>
            <a:endParaRPr lang="en-US" sz="14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400" dirty="0">
                <a:latin typeface="Arial" panose="020B0604020202020204" pitchFamily="34" charset="0"/>
                <a:cs typeface="Arial" panose="020B0604020202020204" pitchFamily="34" charset="0"/>
              </a:rPr>
              <a:t>The interview is your opportunity to demonstrate how and why you would be a good fit for their role. It is a chance for you to discuss your skills and experience in greater detail and most importantly let them know what you think you could bring to their organisation. </a:t>
            </a:r>
          </a:p>
          <a:p>
            <a:pPr marL="0" lvl="0" indent="0" algn="l" rtl="0">
              <a:spcBef>
                <a:spcPts val="0"/>
              </a:spcBef>
              <a:spcAft>
                <a:spcPts val="0"/>
              </a:spcAft>
              <a:buNone/>
            </a:pPr>
            <a:endParaRPr lang="en-GB" sz="14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400" dirty="0">
                <a:latin typeface="Arial" panose="020B0604020202020204" pitchFamily="34" charset="0"/>
                <a:cs typeface="Arial" panose="020B0604020202020204" pitchFamily="34" charset="0"/>
              </a:rPr>
              <a:t>Top Tips</a:t>
            </a:r>
          </a:p>
          <a:p>
            <a:pPr marL="285750" lvl="0" indent="-285750" algn="l" rtl="0">
              <a:spcBef>
                <a:spcPts val="0"/>
              </a:spcBef>
              <a:spcAft>
                <a:spcPts val="0"/>
              </a:spcAft>
              <a:buFont typeface="Arial" panose="020B0604020202020204" pitchFamily="34" charset="0"/>
              <a:buChar char="•"/>
            </a:pPr>
            <a:r>
              <a:rPr lang="en-GB" sz="1400" dirty="0">
                <a:latin typeface="Arial" panose="020B0604020202020204" pitchFamily="34" charset="0"/>
                <a:cs typeface="Arial" panose="020B0604020202020204" pitchFamily="34" charset="0"/>
              </a:rPr>
              <a:t>Be Yourself </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Look at the company’s website</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Review the job description</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Plan your Travel </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If a question throws you off track, don’t be afraid to ask the interviewer to repeat / explain the question</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Body language is key – keep eye contact with the interviewer and remember, a positive posture may help you feel more confident. </a:t>
            </a: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First impressions count – make sure you look smart, professional and appropriate for your interview. Your handshake is also important, so look the interviewer in the eye, shake firmly and smile! </a:t>
            </a:r>
          </a:p>
          <a:p>
            <a:pPr marL="285750" indent="-285750">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Go to your interview prepared with questions – This will show that you are interested but also will help you to visualise what it would be like to work there.</a:t>
            </a:r>
          </a:p>
          <a:p>
            <a:r>
              <a:rPr lang="en-GB" sz="1400" dirty="0">
                <a:effectLst/>
                <a:latin typeface="Arial" panose="020B0604020202020204" pitchFamily="34" charset="0"/>
                <a:ea typeface="Calibri" panose="020F0502020204030204" pitchFamily="34" charset="0"/>
                <a:cs typeface="Arial" panose="020B0604020202020204" pitchFamily="34" charset="0"/>
              </a:rPr>
              <a:t> </a:t>
            </a:r>
          </a:p>
          <a:p>
            <a:r>
              <a:rPr lang="en-GB" sz="1400" i="1" dirty="0">
                <a:effectLst/>
                <a:latin typeface="Arial" panose="020B0604020202020204" pitchFamily="34" charset="0"/>
                <a:ea typeface="Calibri" panose="020F0502020204030204" pitchFamily="34" charset="0"/>
                <a:cs typeface="Arial" panose="020B0604020202020204" pitchFamily="34" charset="0"/>
              </a:rPr>
              <a:t>E.g. 	Are there any training opportunities within the company?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effectLst/>
                <a:latin typeface="Arial" panose="020B0604020202020204" pitchFamily="34" charset="0"/>
                <a:ea typeface="Calibri" panose="020F0502020204030204" pitchFamily="34" charset="0"/>
                <a:cs typeface="Arial" panose="020B0604020202020204" pitchFamily="34" charset="0"/>
              </a:rPr>
              <a:t>	What is the best thing about working here?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i="1" dirty="0">
                <a:effectLst/>
                <a:latin typeface="Arial" panose="020B0604020202020204" pitchFamily="34" charset="0"/>
                <a:ea typeface="Calibri" panose="020F0502020204030204" pitchFamily="34" charset="0"/>
                <a:cs typeface="Arial" panose="020B0604020202020204" pitchFamily="34" charset="0"/>
              </a:rPr>
              <a:t>	When can I expect to hear from you with a decision?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l" rtl="0">
              <a:spcBef>
                <a:spcPts val="0"/>
              </a:spcBef>
              <a:spcAft>
                <a:spcPts val="0"/>
              </a:spcAft>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400"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en-GB" sz="1400" dirty="0">
                <a:latin typeface="Arial" panose="020B0604020202020204" pitchFamily="34" charset="0"/>
                <a:cs typeface="Arial" panose="020B0604020202020204" pitchFamily="34" charset="0"/>
              </a:rPr>
            </a:br>
            <a:endParaRPr sz="1400" dirty="0">
              <a:latin typeface="Arial" panose="020B0604020202020204" pitchFamily="34" charset="0"/>
              <a:cs typeface="Arial" panose="020B0604020202020204" pitchFamily="34" charset="0"/>
            </a:endParaRPr>
          </a:p>
        </p:txBody>
      </p:sp>
      <p:pic>
        <p:nvPicPr>
          <p:cNvPr id="178" name="Google Shape;178;p19"/>
          <p:cNvPicPr preferRelativeResize="0"/>
          <p:nvPr/>
        </p:nvPicPr>
        <p:blipFill>
          <a:blip r:embed="rId5">
            <a:alphaModFix/>
          </a:blip>
          <a:stretch>
            <a:fillRect/>
          </a:stretch>
        </p:blipFill>
        <p:spPr>
          <a:xfrm>
            <a:off x="4551649" y="526388"/>
            <a:ext cx="517300" cy="510900"/>
          </a:xfrm>
          <a:prstGeom prst="rect">
            <a:avLst/>
          </a:prstGeom>
          <a:noFill/>
          <a:ln>
            <a:noFill/>
          </a:ln>
        </p:spPr>
      </p:pic>
      <p:pic>
        <p:nvPicPr>
          <p:cNvPr id="183" name="Google Shape;183;p19"/>
          <p:cNvPicPr preferRelativeResize="0"/>
          <p:nvPr/>
        </p:nvPicPr>
        <p:blipFill>
          <a:blip r:embed="rId6">
            <a:alphaModFix/>
          </a:blip>
          <a:stretch>
            <a:fillRect/>
          </a:stretch>
        </p:blipFill>
        <p:spPr>
          <a:xfrm>
            <a:off x="6321765" y="558120"/>
            <a:ext cx="659774" cy="6516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4;p13">
            <a:extLst>
              <a:ext uri="{FF2B5EF4-FFF2-40B4-BE49-F238E27FC236}">
                <a16:creationId xmlns:a16="http://schemas.microsoft.com/office/drawing/2014/main" id="{C1C1A4A2-4DA5-7B3D-C343-93042F94B9DF}"/>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A86C76F1-490D-66EC-0ED7-66D98EFC1263}"/>
              </a:ext>
            </a:extLst>
          </p:cNvPr>
          <p:cNvSpPr>
            <a:spLocks noGrp="1"/>
          </p:cNvSpPr>
          <p:nvPr>
            <p:ph type="title"/>
          </p:nvPr>
        </p:nvSpPr>
        <p:spPr>
          <a:xfrm>
            <a:off x="522128" y="285226"/>
            <a:ext cx="8771138" cy="1325563"/>
          </a:xfrm>
        </p:spPr>
        <p:txBody>
          <a:bodyPr>
            <a:normAutofit/>
          </a:bodyPr>
          <a:lstStyle/>
          <a:p>
            <a:r>
              <a:rPr lang="en-GB" sz="4000" b="1" dirty="0">
                <a:solidFill>
                  <a:schemeClr val="dk1"/>
                </a:solidFill>
                <a:latin typeface="+mn-lt"/>
                <a:ea typeface="+mn-ea"/>
                <a:cs typeface="+mn-cs"/>
              </a:rPr>
              <a:t>Typical Interview Questions and What we Look for </a:t>
            </a:r>
          </a:p>
        </p:txBody>
      </p:sp>
      <p:sp>
        <p:nvSpPr>
          <p:cNvPr id="3" name="Content Placeholder 2">
            <a:extLst>
              <a:ext uri="{FF2B5EF4-FFF2-40B4-BE49-F238E27FC236}">
                <a16:creationId xmlns:a16="http://schemas.microsoft.com/office/drawing/2014/main" id="{89DA9389-BAEF-17F1-2ED2-0E327F0B7400}"/>
              </a:ext>
            </a:extLst>
          </p:cNvPr>
          <p:cNvSpPr>
            <a:spLocks noGrp="1"/>
          </p:cNvSpPr>
          <p:nvPr>
            <p:ph idx="1"/>
          </p:nvPr>
        </p:nvSpPr>
        <p:spPr>
          <a:xfrm>
            <a:off x="562406" y="1391631"/>
            <a:ext cx="10515600" cy="4351338"/>
          </a:xfrm>
        </p:spPr>
        <p:txBody>
          <a:bodyPr>
            <a:normAutofit fontScale="85000" lnSpcReduction="20000"/>
          </a:bodyPr>
          <a:lstStyle/>
          <a:p>
            <a:pPr marL="0" indent="0">
              <a:buNone/>
            </a:pPr>
            <a:endParaRPr lang="en-US" dirty="0"/>
          </a:p>
          <a:p>
            <a:r>
              <a:rPr lang="en-US" dirty="0"/>
              <a:t>What interested you about this position?</a:t>
            </a:r>
          </a:p>
          <a:p>
            <a:endParaRPr lang="en-US" dirty="0"/>
          </a:p>
          <a:p>
            <a:r>
              <a:rPr lang="en-US" dirty="0"/>
              <a:t>What skills do you have that would be beneficial </a:t>
            </a:r>
          </a:p>
          <a:p>
            <a:pPr marL="0" indent="0">
              <a:buNone/>
            </a:pPr>
            <a:r>
              <a:rPr lang="en-US" dirty="0"/>
              <a:t>to the role?</a:t>
            </a:r>
          </a:p>
          <a:p>
            <a:endParaRPr lang="en-US" dirty="0"/>
          </a:p>
          <a:p>
            <a:r>
              <a:rPr lang="en-US" dirty="0"/>
              <a:t>What do you know about the company?</a:t>
            </a:r>
          </a:p>
          <a:p>
            <a:endParaRPr lang="en-US" dirty="0"/>
          </a:p>
          <a:p>
            <a:r>
              <a:rPr lang="en-US" dirty="0"/>
              <a:t>Tell me about a time when you have had to work under pressure.</a:t>
            </a:r>
          </a:p>
          <a:p>
            <a:endParaRPr lang="en-US" dirty="0"/>
          </a:p>
          <a:p>
            <a:r>
              <a:rPr lang="en-US" dirty="0"/>
              <a:t>Please give me an example of when you have worked in a team. </a:t>
            </a:r>
          </a:p>
          <a:p>
            <a:endParaRPr lang="en-US" dirty="0"/>
          </a:p>
          <a:p>
            <a:endParaRPr lang="en-GB" dirty="0"/>
          </a:p>
        </p:txBody>
      </p:sp>
      <p:pic>
        <p:nvPicPr>
          <p:cNvPr id="4" name="Picture 3">
            <a:extLst>
              <a:ext uri="{FF2B5EF4-FFF2-40B4-BE49-F238E27FC236}">
                <a16:creationId xmlns:a16="http://schemas.microsoft.com/office/drawing/2014/main" id="{22D05A1A-4050-4903-024A-8BC55FF672C5}"/>
              </a:ext>
            </a:extLst>
          </p:cNvPr>
          <p:cNvPicPr>
            <a:picLocks noChangeAspect="1"/>
          </p:cNvPicPr>
          <p:nvPr/>
        </p:nvPicPr>
        <p:blipFill>
          <a:blip r:embed="rId3"/>
          <a:stretch>
            <a:fillRect/>
          </a:stretch>
        </p:blipFill>
        <p:spPr>
          <a:xfrm>
            <a:off x="7135024" y="1432834"/>
            <a:ext cx="3933502" cy="2603978"/>
          </a:xfrm>
          <a:prstGeom prst="rect">
            <a:avLst/>
          </a:prstGeom>
        </p:spPr>
      </p:pic>
      <p:pic>
        <p:nvPicPr>
          <p:cNvPr id="6" name="Google Shape;85;p13">
            <a:extLst>
              <a:ext uri="{FF2B5EF4-FFF2-40B4-BE49-F238E27FC236}">
                <a16:creationId xmlns:a16="http://schemas.microsoft.com/office/drawing/2014/main" id="{AD92F7C2-94EA-2887-B224-122CEA30B161}"/>
              </a:ext>
            </a:extLst>
          </p:cNvPr>
          <p:cNvPicPr preferRelativeResize="0"/>
          <p:nvPr/>
        </p:nvPicPr>
        <p:blipFill rotWithShape="1">
          <a:blip r:embed="rId4">
            <a:alphaModFix/>
          </a:blip>
          <a:srcRect/>
          <a:stretch/>
        </p:blipFill>
        <p:spPr>
          <a:xfrm>
            <a:off x="9302746" y="100580"/>
            <a:ext cx="2778378" cy="1074400"/>
          </a:xfrm>
          <a:prstGeom prst="rect">
            <a:avLst/>
          </a:prstGeom>
          <a:noFill/>
          <a:ln>
            <a:noFill/>
          </a:ln>
        </p:spPr>
      </p:pic>
    </p:spTree>
    <p:extLst>
      <p:ext uri="{BB962C8B-B14F-4D97-AF65-F5344CB8AC3E}">
        <p14:creationId xmlns:p14="http://schemas.microsoft.com/office/powerpoint/2010/main" val="342104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4;p13">
            <a:extLst>
              <a:ext uri="{FF2B5EF4-FFF2-40B4-BE49-F238E27FC236}">
                <a16:creationId xmlns:a16="http://schemas.microsoft.com/office/drawing/2014/main" id="{15FDFB6D-D25C-2667-01B8-C953C60413F3}"/>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pic>
        <p:nvPicPr>
          <p:cNvPr id="9" name="Picture 8">
            <a:extLst>
              <a:ext uri="{FF2B5EF4-FFF2-40B4-BE49-F238E27FC236}">
                <a16:creationId xmlns:a16="http://schemas.microsoft.com/office/drawing/2014/main" id="{CF3B1A8A-3416-FCE3-92F0-543A2F3CC3E0}"/>
              </a:ext>
            </a:extLst>
          </p:cNvPr>
          <p:cNvPicPr>
            <a:picLocks noChangeAspect="1"/>
          </p:cNvPicPr>
          <p:nvPr/>
        </p:nvPicPr>
        <p:blipFill>
          <a:blip r:embed="rId3"/>
          <a:stretch>
            <a:fillRect/>
          </a:stretch>
        </p:blipFill>
        <p:spPr>
          <a:xfrm>
            <a:off x="3163016" y="457988"/>
            <a:ext cx="6150542" cy="6218623"/>
          </a:xfrm>
          <a:prstGeom prst="rect">
            <a:avLst/>
          </a:prstGeom>
        </p:spPr>
      </p:pic>
      <p:sp>
        <p:nvSpPr>
          <p:cNvPr id="12" name="Google Shape;173;p19">
            <a:extLst>
              <a:ext uri="{FF2B5EF4-FFF2-40B4-BE49-F238E27FC236}">
                <a16:creationId xmlns:a16="http://schemas.microsoft.com/office/drawing/2014/main" id="{A45F8D1F-E517-3D9B-6546-24B2487EA53D}"/>
              </a:ext>
            </a:extLst>
          </p:cNvPr>
          <p:cNvSpPr txBox="1"/>
          <p:nvPr/>
        </p:nvSpPr>
        <p:spPr>
          <a:xfrm>
            <a:off x="457163" y="589209"/>
            <a:ext cx="6150542"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dirty="0">
                <a:solidFill>
                  <a:schemeClr val="dk1"/>
                </a:solidFill>
              </a:rPr>
              <a:t>Sample CV...</a:t>
            </a:r>
            <a:endParaRPr dirty="0"/>
          </a:p>
        </p:txBody>
      </p:sp>
      <p:pic>
        <p:nvPicPr>
          <p:cNvPr id="5" name="Google Shape;85;p13">
            <a:extLst>
              <a:ext uri="{FF2B5EF4-FFF2-40B4-BE49-F238E27FC236}">
                <a16:creationId xmlns:a16="http://schemas.microsoft.com/office/drawing/2014/main" id="{E0D18989-AB50-504F-9BBD-9D3F75F6181F}"/>
              </a:ext>
            </a:extLst>
          </p:cNvPr>
          <p:cNvPicPr preferRelativeResize="0"/>
          <p:nvPr/>
        </p:nvPicPr>
        <p:blipFill rotWithShape="1">
          <a:blip r:embed="rId4">
            <a:alphaModFix/>
          </a:blip>
          <a:srcRect/>
          <a:stretch/>
        </p:blipFill>
        <p:spPr>
          <a:xfrm>
            <a:off x="9313558" y="52009"/>
            <a:ext cx="2778378" cy="1074400"/>
          </a:xfrm>
          <a:prstGeom prst="rect">
            <a:avLst/>
          </a:prstGeom>
          <a:noFill/>
          <a:ln>
            <a:noFill/>
          </a:ln>
        </p:spPr>
      </p:pic>
    </p:spTree>
    <p:extLst>
      <p:ext uri="{BB962C8B-B14F-4D97-AF65-F5344CB8AC3E}">
        <p14:creationId xmlns:p14="http://schemas.microsoft.com/office/powerpoint/2010/main" val="404945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4;p13">
            <a:extLst>
              <a:ext uri="{FF2B5EF4-FFF2-40B4-BE49-F238E27FC236}">
                <a16:creationId xmlns:a16="http://schemas.microsoft.com/office/drawing/2014/main" id="{25F9FCA6-F176-F791-0220-07FA61E612B0}"/>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C9C23ADC-BBB2-1395-FDB2-2921D29028AE}"/>
              </a:ext>
            </a:extLst>
          </p:cNvPr>
          <p:cNvSpPr>
            <a:spLocks noGrp="1"/>
          </p:cNvSpPr>
          <p:nvPr>
            <p:ph type="title"/>
          </p:nvPr>
        </p:nvSpPr>
        <p:spPr/>
        <p:txBody>
          <a:bodyPr>
            <a:normAutofit/>
          </a:bodyPr>
          <a:lstStyle/>
          <a:p>
            <a:pPr>
              <a:spcBef>
                <a:spcPts val="0"/>
              </a:spcBef>
            </a:pPr>
            <a:r>
              <a:rPr lang="en-GB" sz="4000" b="1" dirty="0">
                <a:solidFill>
                  <a:schemeClr val="dk1"/>
                </a:solidFill>
                <a:latin typeface="+mn-lt"/>
                <a:ea typeface="+mn-ea"/>
                <a:cs typeface="+mn-cs"/>
              </a:rPr>
              <a:t>CV Writing</a:t>
            </a:r>
          </a:p>
        </p:txBody>
      </p:sp>
      <p:pic>
        <p:nvPicPr>
          <p:cNvPr id="5" name="Content Placeholder 4">
            <a:extLst>
              <a:ext uri="{FF2B5EF4-FFF2-40B4-BE49-F238E27FC236}">
                <a16:creationId xmlns:a16="http://schemas.microsoft.com/office/drawing/2014/main" id="{EAA67460-C3F5-1FFB-7E46-8437B5E0B550}"/>
              </a:ext>
            </a:extLst>
          </p:cNvPr>
          <p:cNvPicPr>
            <a:picLocks noGrp="1" noChangeAspect="1"/>
          </p:cNvPicPr>
          <p:nvPr>
            <p:ph idx="1"/>
          </p:nvPr>
        </p:nvPicPr>
        <p:blipFill>
          <a:blip r:embed="rId3"/>
          <a:stretch>
            <a:fillRect/>
          </a:stretch>
        </p:blipFill>
        <p:spPr>
          <a:xfrm>
            <a:off x="4182862" y="365125"/>
            <a:ext cx="3826276" cy="5817326"/>
          </a:xfrm>
        </p:spPr>
      </p:pic>
      <p:pic>
        <p:nvPicPr>
          <p:cNvPr id="7" name="Google Shape;85;p13">
            <a:extLst>
              <a:ext uri="{FF2B5EF4-FFF2-40B4-BE49-F238E27FC236}">
                <a16:creationId xmlns:a16="http://schemas.microsoft.com/office/drawing/2014/main" id="{304AFC13-3E8C-248F-1365-D7708DF57090}"/>
              </a:ext>
            </a:extLst>
          </p:cNvPr>
          <p:cNvPicPr preferRelativeResize="0"/>
          <p:nvPr/>
        </p:nvPicPr>
        <p:blipFill rotWithShape="1">
          <a:blip r:embed="rId4">
            <a:alphaModFix/>
          </a:blip>
          <a:srcRect/>
          <a:stretch/>
        </p:blipFill>
        <p:spPr>
          <a:xfrm>
            <a:off x="9302746" y="71820"/>
            <a:ext cx="2778378" cy="1074400"/>
          </a:xfrm>
          <a:prstGeom prst="rect">
            <a:avLst/>
          </a:prstGeom>
          <a:noFill/>
          <a:ln>
            <a:noFill/>
          </a:ln>
        </p:spPr>
      </p:pic>
    </p:spTree>
    <p:extLst>
      <p:ext uri="{BB962C8B-B14F-4D97-AF65-F5344CB8AC3E}">
        <p14:creationId xmlns:p14="http://schemas.microsoft.com/office/powerpoint/2010/main" val="95659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48205A-3CD9-4ACA-9C4E-73D800C22B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167" r="400"/>
          <a:stretch/>
        </p:blipFill>
        <p:spPr>
          <a:xfrm>
            <a:off x="742995" y="200361"/>
            <a:ext cx="10465422" cy="5781675"/>
          </a:xfrm>
          <a:prstGeom prst="rect">
            <a:avLst/>
          </a:prstGeom>
        </p:spPr>
      </p:pic>
      <p:pic>
        <p:nvPicPr>
          <p:cNvPr id="5" name="Picture 4">
            <a:extLst>
              <a:ext uri="{FF2B5EF4-FFF2-40B4-BE49-F238E27FC236}">
                <a16:creationId xmlns:a16="http://schemas.microsoft.com/office/drawing/2014/main" id="{8F5A7A1B-05FC-4A2C-B769-95AA738CD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354" y="78756"/>
            <a:ext cx="2778378" cy="1074400"/>
          </a:xfrm>
          <a:prstGeom prst="rect">
            <a:avLst/>
          </a:prstGeom>
        </p:spPr>
      </p:pic>
      <p:sp>
        <p:nvSpPr>
          <p:cNvPr id="6" name="TextBox 5">
            <a:extLst>
              <a:ext uri="{FF2B5EF4-FFF2-40B4-BE49-F238E27FC236}">
                <a16:creationId xmlns:a16="http://schemas.microsoft.com/office/drawing/2014/main" id="{CEBCE45E-7DC1-4A4F-AE56-64C963008BEE}"/>
              </a:ext>
            </a:extLst>
          </p:cNvPr>
          <p:cNvSpPr txBox="1"/>
          <p:nvPr/>
        </p:nvSpPr>
        <p:spPr>
          <a:xfrm>
            <a:off x="670919" y="445270"/>
            <a:ext cx="4273247"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What it Takes… </a:t>
            </a:r>
          </a:p>
        </p:txBody>
      </p:sp>
      <p:sp>
        <p:nvSpPr>
          <p:cNvPr id="7" name="TextBox 6">
            <a:extLst>
              <a:ext uri="{FF2B5EF4-FFF2-40B4-BE49-F238E27FC236}">
                <a16:creationId xmlns:a16="http://schemas.microsoft.com/office/drawing/2014/main" id="{7C3535F3-76B1-4AA7-BB53-C9B41D014E59}"/>
              </a:ext>
            </a:extLst>
          </p:cNvPr>
          <p:cNvSpPr txBox="1"/>
          <p:nvPr/>
        </p:nvSpPr>
        <p:spPr>
          <a:xfrm>
            <a:off x="670919" y="1524916"/>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Willingness to Learn</a:t>
            </a:r>
            <a:r>
              <a:rPr lang="en-GB"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D85E5507-DA31-43DA-B550-35B411E44564}"/>
              </a:ext>
            </a:extLst>
          </p:cNvPr>
          <p:cNvSpPr txBox="1"/>
          <p:nvPr/>
        </p:nvSpPr>
        <p:spPr>
          <a:xfrm>
            <a:off x="670919" y="2308057"/>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Passion </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268B4E-5BA5-49C7-8894-69B35996B309}"/>
              </a:ext>
            </a:extLst>
          </p:cNvPr>
          <p:cNvSpPr txBox="1"/>
          <p:nvPr/>
        </p:nvSpPr>
        <p:spPr>
          <a:xfrm>
            <a:off x="742995" y="3054781"/>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Determination </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996C313-481E-47A5-BA2D-8D21158F550E}"/>
              </a:ext>
            </a:extLst>
          </p:cNvPr>
          <p:cNvSpPr txBox="1"/>
          <p:nvPr/>
        </p:nvSpPr>
        <p:spPr>
          <a:xfrm>
            <a:off x="742995" y="3838836"/>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Teamwork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7FC2B50-AB54-4C4B-A435-6415BAB58926}"/>
              </a:ext>
            </a:extLst>
          </p:cNvPr>
          <p:cNvSpPr txBox="1"/>
          <p:nvPr/>
        </p:nvSpPr>
        <p:spPr>
          <a:xfrm>
            <a:off x="5831379" y="1530012"/>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Commitment </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9A1AF1-3E4E-4143-9ED1-AFD6CCF45B01}"/>
              </a:ext>
            </a:extLst>
          </p:cNvPr>
          <p:cNvSpPr txBox="1"/>
          <p:nvPr/>
        </p:nvSpPr>
        <p:spPr>
          <a:xfrm>
            <a:off x="5807707" y="2266830"/>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Motivation </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685D490-924A-43C8-91A8-99E8633D7097}"/>
              </a:ext>
            </a:extLst>
          </p:cNvPr>
          <p:cNvSpPr txBox="1"/>
          <p:nvPr/>
        </p:nvSpPr>
        <p:spPr>
          <a:xfrm>
            <a:off x="5807707" y="3014510"/>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Ambition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79DAF9A-C6BE-4B20-8883-014EFC5C1206}"/>
              </a:ext>
            </a:extLst>
          </p:cNvPr>
          <p:cNvSpPr txBox="1"/>
          <p:nvPr/>
        </p:nvSpPr>
        <p:spPr>
          <a:xfrm>
            <a:off x="5807707" y="3775249"/>
            <a:ext cx="4929836"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Hard Work</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47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27"/>
          <p:cNvPicPr preferRelativeResize="0"/>
          <p:nvPr/>
        </p:nvPicPr>
        <p:blipFill rotWithShape="1">
          <a:blip r:embed="rId3">
            <a:alphaModFix/>
          </a:blip>
          <a:srcRect t="22166" r="398"/>
          <a:stretch/>
        </p:blipFill>
        <p:spPr>
          <a:xfrm>
            <a:off x="742995" y="189713"/>
            <a:ext cx="10465421" cy="5781677"/>
          </a:xfrm>
          <a:prstGeom prst="rect">
            <a:avLst/>
          </a:prstGeom>
          <a:noFill/>
          <a:ln>
            <a:noFill/>
          </a:ln>
        </p:spPr>
      </p:pic>
      <p:pic>
        <p:nvPicPr>
          <p:cNvPr id="309" name="Google Shape;309;p27"/>
          <p:cNvPicPr preferRelativeResize="0"/>
          <p:nvPr/>
        </p:nvPicPr>
        <p:blipFill rotWithShape="1">
          <a:blip r:embed="rId4">
            <a:alphaModFix/>
          </a:blip>
          <a:srcRect/>
          <a:stretch/>
        </p:blipFill>
        <p:spPr>
          <a:xfrm>
            <a:off x="9266638" y="87523"/>
            <a:ext cx="2778378" cy="1074400"/>
          </a:xfrm>
          <a:prstGeom prst="rect">
            <a:avLst/>
          </a:prstGeom>
          <a:noFill/>
          <a:ln>
            <a:noFill/>
          </a:ln>
        </p:spPr>
      </p:pic>
      <p:sp>
        <p:nvSpPr>
          <p:cNvPr id="310" name="Google Shape;310;p27"/>
          <p:cNvSpPr txBox="1"/>
          <p:nvPr/>
        </p:nvSpPr>
        <p:spPr>
          <a:xfrm>
            <a:off x="794954" y="1771812"/>
            <a:ext cx="97143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800" b="1">
                <a:solidFill>
                  <a:schemeClr val="dk1"/>
                </a:solidFill>
              </a:rPr>
              <a:t>Any Questions</a:t>
            </a:r>
            <a:endParaRPr sz="4800" b="1">
              <a:solidFill>
                <a:schemeClr val="dk1"/>
              </a:solidFill>
              <a:latin typeface="Arial"/>
              <a:ea typeface="Arial"/>
              <a:cs typeface="Arial"/>
              <a:sym typeface="Arial"/>
            </a:endParaRPr>
          </a:p>
        </p:txBody>
      </p:sp>
      <p:pic>
        <p:nvPicPr>
          <p:cNvPr id="311" name="Google Shape;311;p27"/>
          <p:cNvPicPr preferRelativeResize="0"/>
          <p:nvPr/>
        </p:nvPicPr>
        <p:blipFill>
          <a:blip r:embed="rId5">
            <a:alphaModFix/>
          </a:blip>
          <a:stretch>
            <a:fillRect/>
          </a:stretch>
        </p:blipFill>
        <p:spPr>
          <a:xfrm>
            <a:off x="4554002" y="2705002"/>
            <a:ext cx="1815400" cy="2342450"/>
          </a:xfrm>
          <a:prstGeom prst="rect">
            <a:avLst/>
          </a:prstGeom>
          <a:noFill/>
          <a:ln>
            <a:noFill/>
          </a:ln>
        </p:spPr>
      </p:pic>
      <p:pic>
        <p:nvPicPr>
          <p:cNvPr id="2" name="Picture 1">
            <a:extLst>
              <a:ext uri="{FF2B5EF4-FFF2-40B4-BE49-F238E27FC236}">
                <a16:creationId xmlns:a16="http://schemas.microsoft.com/office/drawing/2014/main" id="{5B949C9F-D83B-4505-A0DD-44F8B338E8E0}"/>
              </a:ext>
            </a:extLst>
          </p:cNvPr>
          <p:cNvPicPr>
            <a:picLocks noChangeAspect="1"/>
          </p:cNvPicPr>
          <p:nvPr/>
        </p:nvPicPr>
        <p:blipFill>
          <a:blip r:embed="rId6"/>
          <a:stretch>
            <a:fillRect/>
          </a:stretch>
        </p:blipFill>
        <p:spPr>
          <a:xfrm>
            <a:off x="983584" y="2824340"/>
            <a:ext cx="2495554" cy="1775906"/>
          </a:xfrm>
          <a:prstGeom prst="rect">
            <a:avLst/>
          </a:prstGeom>
        </p:spPr>
      </p:pic>
      <p:pic>
        <p:nvPicPr>
          <p:cNvPr id="3" name="Picture 2">
            <a:extLst>
              <a:ext uri="{FF2B5EF4-FFF2-40B4-BE49-F238E27FC236}">
                <a16:creationId xmlns:a16="http://schemas.microsoft.com/office/drawing/2014/main" id="{14DB0E76-EBB6-4FB7-927D-2C355CA6FB92}"/>
              </a:ext>
            </a:extLst>
          </p:cNvPr>
          <p:cNvPicPr>
            <a:picLocks noChangeAspect="1"/>
          </p:cNvPicPr>
          <p:nvPr/>
        </p:nvPicPr>
        <p:blipFill rotWithShape="1">
          <a:blip r:embed="rId7"/>
          <a:srcRect b="16532"/>
          <a:stretch/>
        </p:blipFill>
        <p:spPr>
          <a:xfrm>
            <a:off x="6965437" y="3137485"/>
            <a:ext cx="3197316" cy="11496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84;p13">
            <a:extLst>
              <a:ext uri="{FF2B5EF4-FFF2-40B4-BE49-F238E27FC236}">
                <a16:creationId xmlns:a16="http://schemas.microsoft.com/office/drawing/2014/main" id="{E585AA93-29F7-1CB2-3B18-7B98EC045530}"/>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FEB68AE7-6582-4DAD-B3C5-1FCA08597A31}"/>
              </a:ext>
            </a:extLst>
          </p:cNvPr>
          <p:cNvSpPr>
            <a:spLocks noGrp="1"/>
          </p:cNvSpPr>
          <p:nvPr>
            <p:ph type="title"/>
          </p:nvPr>
        </p:nvSpPr>
        <p:spPr>
          <a:xfrm>
            <a:off x="4113174" y="570023"/>
            <a:ext cx="2598522" cy="1325563"/>
          </a:xfrm>
        </p:spPr>
        <p:txBody>
          <a:bodyPr>
            <a:normAutofit/>
          </a:bodyPr>
          <a:lstStyle/>
          <a:p>
            <a:r>
              <a:rPr lang="en-GB" sz="3600" b="1" dirty="0">
                <a:solidFill>
                  <a:schemeClr val="dk1"/>
                </a:solidFill>
                <a:latin typeface="+mn-lt"/>
                <a:ea typeface="+mn-ea"/>
                <a:cs typeface="+mn-cs"/>
              </a:rPr>
              <a:t>Welcome</a:t>
            </a:r>
            <a:br>
              <a:rPr lang="en-GB" sz="3600" b="1" dirty="0">
                <a:solidFill>
                  <a:schemeClr val="dk1"/>
                </a:solidFill>
              </a:rPr>
            </a:br>
            <a:endParaRPr lang="en-GB" dirty="0"/>
          </a:p>
        </p:txBody>
      </p:sp>
      <p:sp>
        <p:nvSpPr>
          <p:cNvPr id="3" name="Text Placeholder 2">
            <a:extLst>
              <a:ext uri="{FF2B5EF4-FFF2-40B4-BE49-F238E27FC236}">
                <a16:creationId xmlns:a16="http://schemas.microsoft.com/office/drawing/2014/main" id="{55993C68-0408-4E55-BA5B-EFD28F62CBE2}"/>
              </a:ext>
            </a:extLst>
          </p:cNvPr>
          <p:cNvSpPr>
            <a:spLocks noGrp="1"/>
          </p:cNvSpPr>
          <p:nvPr>
            <p:ph idx="1"/>
          </p:nvPr>
        </p:nvSpPr>
        <p:spPr>
          <a:xfrm>
            <a:off x="-603504" y="1525689"/>
            <a:ext cx="7315200" cy="5120640"/>
          </a:xfrm>
        </p:spPr>
        <p:txBody>
          <a:bodyPr>
            <a:normAutofit/>
          </a:bodyPr>
          <a:lstStyle/>
          <a:p>
            <a:pPr marL="0" lvl="0" indent="0" algn="ctr" rtl="0">
              <a:spcBef>
                <a:spcPts val="0"/>
              </a:spcBef>
              <a:spcAft>
                <a:spcPts val="0"/>
              </a:spcAft>
              <a:buClr>
                <a:schemeClr val="dk1"/>
              </a:buClr>
              <a:buFont typeface="Arial"/>
              <a:buNone/>
            </a:pPr>
            <a:endParaRPr lang="en-GB" b="1" dirty="0">
              <a:solidFill>
                <a:schemeClr val="dk1"/>
              </a:solidFill>
            </a:endParaRPr>
          </a:p>
          <a:p>
            <a:pPr marL="0" lvl="0" indent="0" algn="ctr" rtl="0">
              <a:spcBef>
                <a:spcPts val="0"/>
              </a:spcBef>
              <a:spcAft>
                <a:spcPts val="0"/>
              </a:spcAft>
              <a:buClr>
                <a:schemeClr val="dk1"/>
              </a:buClr>
              <a:buFont typeface="Arial"/>
              <a:buNone/>
            </a:pPr>
            <a:r>
              <a:rPr lang="en-GB" sz="3600" b="1" dirty="0">
                <a:solidFill>
                  <a:schemeClr val="dk1"/>
                </a:solidFill>
              </a:rPr>
              <a:t>Introduction</a:t>
            </a:r>
          </a:p>
          <a:p>
            <a:pPr marL="0" lvl="0" indent="0" algn="ctr" rtl="0">
              <a:spcBef>
                <a:spcPts val="0"/>
              </a:spcBef>
              <a:spcAft>
                <a:spcPts val="0"/>
              </a:spcAft>
              <a:buClr>
                <a:schemeClr val="dk1"/>
              </a:buClr>
              <a:buFont typeface="Arial"/>
              <a:buNone/>
            </a:pPr>
            <a:endParaRPr lang="en-GB" sz="3600" b="1" dirty="0">
              <a:solidFill>
                <a:schemeClr val="dk1"/>
              </a:solidFill>
            </a:endParaRPr>
          </a:p>
          <a:p>
            <a:pPr marL="0" lvl="0" indent="0" algn="ctr" rtl="0">
              <a:spcBef>
                <a:spcPts val="0"/>
              </a:spcBef>
              <a:spcAft>
                <a:spcPts val="0"/>
              </a:spcAft>
              <a:buClr>
                <a:schemeClr val="dk1"/>
              </a:buClr>
              <a:buFont typeface="Arial"/>
              <a:buNone/>
            </a:pPr>
            <a:endParaRPr lang="en-GB" sz="3600" b="1" dirty="0">
              <a:solidFill>
                <a:schemeClr val="dk1"/>
              </a:solidFill>
            </a:endParaRPr>
          </a:p>
          <a:p>
            <a:pPr marL="0" lvl="0" indent="0" algn="ctr" rtl="0">
              <a:spcBef>
                <a:spcPts val="0"/>
              </a:spcBef>
              <a:spcAft>
                <a:spcPts val="0"/>
              </a:spcAft>
              <a:buClr>
                <a:schemeClr val="dk1"/>
              </a:buClr>
              <a:buFont typeface="Arial"/>
              <a:buNone/>
            </a:pPr>
            <a:endParaRPr lang="en-GB" sz="3600" b="1" dirty="0">
              <a:solidFill>
                <a:schemeClr val="dk1"/>
              </a:solidFill>
            </a:endParaRPr>
          </a:p>
          <a:p>
            <a:pPr marL="0" lvl="0" indent="0" algn="ctr" rtl="0">
              <a:spcBef>
                <a:spcPts val="0"/>
              </a:spcBef>
              <a:spcAft>
                <a:spcPts val="0"/>
              </a:spcAft>
              <a:buClr>
                <a:schemeClr val="dk1"/>
              </a:buClr>
              <a:buFont typeface="Arial"/>
              <a:buNone/>
            </a:pPr>
            <a:endParaRPr lang="en-GB" sz="3600" b="1" dirty="0">
              <a:solidFill>
                <a:schemeClr val="dk1"/>
              </a:solidFill>
            </a:endParaRPr>
          </a:p>
          <a:p>
            <a:pPr marL="0" lvl="0" indent="0" algn="ctr" rtl="0">
              <a:spcBef>
                <a:spcPts val="0"/>
              </a:spcBef>
              <a:spcAft>
                <a:spcPts val="0"/>
              </a:spcAft>
              <a:buClr>
                <a:schemeClr val="dk1"/>
              </a:buClr>
              <a:buFont typeface="Arial"/>
              <a:buNone/>
            </a:pPr>
            <a:endParaRPr lang="en-GB" sz="3600" b="1" dirty="0">
              <a:solidFill>
                <a:schemeClr val="dk1"/>
              </a:solidFill>
            </a:endParaRPr>
          </a:p>
          <a:p>
            <a:pPr marL="0" lvl="0" indent="0" algn="ctr" rtl="0">
              <a:spcBef>
                <a:spcPts val="0"/>
              </a:spcBef>
              <a:spcAft>
                <a:spcPts val="0"/>
              </a:spcAft>
              <a:buClr>
                <a:schemeClr val="dk1"/>
              </a:buClr>
              <a:buFont typeface="Arial"/>
              <a:buNone/>
            </a:pPr>
            <a:endParaRPr lang="en-GB" sz="3600" b="1" dirty="0">
              <a:solidFill>
                <a:schemeClr val="dk1"/>
              </a:solidFill>
            </a:endParaRPr>
          </a:p>
          <a:p>
            <a:endParaRPr lang="en-US" dirty="0"/>
          </a:p>
          <a:p>
            <a:endParaRPr lang="en-US" dirty="0"/>
          </a:p>
        </p:txBody>
      </p:sp>
      <p:pic>
        <p:nvPicPr>
          <p:cNvPr id="5" name="Picture 4">
            <a:extLst>
              <a:ext uri="{FF2B5EF4-FFF2-40B4-BE49-F238E27FC236}">
                <a16:creationId xmlns:a16="http://schemas.microsoft.com/office/drawing/2014/main" id="{17CAF38A-F970-4747-BD5C-41A9D66123C5}"/>
              </a:ext>
            </a:extLst>
          </p:cNvPr>
          <p:cNvPicPr>
            <a:picLocks noChangeAspect="1"/>
          </p:cNvPicPr>
          <p:nvPr/>
        </p:nvPicPr>
        <p:blipFill>
          <a:blip r:embed="rId3"/>
          <a:stretch>
            <a:fillRect/>
          </a:stretch>
        </p:blipFill>
        <p:spPr>
          <a:xfrm>
            <a:off x="5412434" y="1924883"/>
            <a:ext cx="2598521" cy="2584588"/>
          </a:xfrm>
          <a:prstGeom prst="rect">
            <a:avLst/>
          </a:prstGeom>
        </p:spPr>
      </p:pic>
      <p:pic>
        <p:nvPicPr>
          <p:cNvPr id="9" name="Google Shape;85;p13">
            <a:extLst>
              <a:ext uri="{FF2B5EF4-FFF2-40B4-BE49-F238E27FC236}">
                <a16:creationId xmlns:a16="http://schemas.microsoft.com/office/drawing/2014/main" id="{FFCBBC31-CBEA-49E0-9732-37DA3D89F0B6}"/>
              </a:ext>
            </a:extLst>
          </p:cNvPr>
          <p:cNvPicPr preferRelativeResize="0"/>
          <p:nvPr/>
        </p:nvPicPr>
        <p:blipFill rotWithShape="1">
          <a:blip r:embed="rId4">
            <a:alphaModFix/>
          </a:blip>
          <a:srcRect/>
          <a:stretch/>
        </p:blipFill>
        <p:spPr>
          <a:xfrm>
            <a:off x="9329379" y="32823"/>
            <a:ext cx="2778378" cy="1074400"/>
          </a:xfrm>
          <a:prstGeom prst="rect">
            <a:avLst/>
          </a:prstGeom>
          <a:noFill/>
          <a:ln>
            <a:noFill/>
          </a:ln>
        </p:spPr>
      </p:pic>
      <p:sp>
        <p:nvSpPr>
          <p:cNvPr id="11" name="TextBox 10">
            <a:extLst>
              <a:ext uri="{FF2B5EF4-FFF2-40B4-BE49-F238E27FC236}">
                <a16:creationId xmlns:a16="http://schemas.microsoft.com/office/drawing/2014/main" id="{1440B822-2673-446D-A4B1-1EBA93E9C321}"/>
              </a:ext>
            </a:extLst>
          </p:cNvPr>
          <p:cNvSpPr txBox="1"/>
          <p:nvPr/>
        </p:nvSpPr>
        <p:spPr>
          <a:xfrm>
            <a:off x="1793530" y="2851252"/>
            <a:ext cx="2865323" cy="1754326"/>
          </a:xfrm>
          <a:prstGeom prst="rect">
            <a:avLst/>
          </a:prstGeom>
          <a:noFill/>
        </p:spPr>
        <p:txBody>
          <a:bodyPr wrap="square" rtlCol="0">
            <a:spAutoFit/>
          </a:bodyPr>
          <a:lstStyle/>
          <a:p>
            <a:r>
              <a:rPr lang="en-US" dirty="0"/>
              <a:t>My name is Abbie. I work in the Human Resources department at Oakray, what do you think this role involves? </a:t>
            </a:r>
          </a:p>
          <a:p>
            <a:r>
              <a:rPr lang="en-US" dirty="0"/>
              <a:t>My Journey…</a:t>
            </a:r>
          </a:p>
        </p:txBody>
      </p:sp>
      <p:pic>
        <p:nvPicPr>
          <p:cNvPr id="14" name="Picture 13">
            <a:extLst>
              <a:ext uri="{FF2B5EF4-FFF2-40B4-BE49-F238E27FC236}">
                <a16:creationId xmlns:a16="http://schemas.microsoft.com/office/drawing/2014/main" id="{0BFDCBFE-A7ED-49D9-89A1-7E44D99229F2}"/>
              </a:ext>
            </a:extLst>
          </p:cNvPr>
          <p:cNvPicPr>
            <a:picLocks noChangeAspect="1"/>
          </p:cNvPicPr>
          <p:nvPr/>
        </p:nvPicPr>
        <p:blipFill rotWithShape="1">
          <a:blip r:embed="rId5"/>
          <a:srcRect l="-1424" t="-12253" r="1424" b="12253"/>
          <a:stretch/>
        </p:blipFill>
        <p:spPr>
          <a:xfrm>
            <a:off x="8487011" y="2098705"/>
            <a:ext cx="1911459" cy="1716490"/>
          </a:xfrm>
          <a:prstGeom prst="rect">
            <a:avLst/>
          </a:prstGeom>
        </p:spPr>
      </p:pic>
    </p:spTree>
    <p:extLst>
      <p:ext uri="{BB962C8B-B14F-4D97-AF65-F5344CB8AC3E}">
        <p14:creationId xmlns:p14="http://schemas.microsoft.com/office/powerpoint/2010/main" val="216079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4;p13">
            <a:extLst>
              <a:ext uri="{FF2B5EF4-FFF2-40B4-BE49-F238E27FC236}">
                <a16:creationId xmlns:a16="http://schemas.microsoft.com/office/drawing/2014/main" id="{E7C3CCC2-725B-4C7D-897A-57902B193AE1}"/>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pic>
        <p:nvPicPr>
          <p:cNvPr id="6" name="Google Shape;85;p13">
            <a:extLst>
              <a:ext uri="{FF2B5EF4-FFF2-40B4-BE49-F238E27FC236}">
                <a16:creationId xmlns:a16="http://schemas.microsoft.com/office/drawing/2014/main" id="{730779A7-D7E6-400F-A656-656752B5510D}"/>
              </a:ext>
            </a:extLst>
          </p:cNvPr>
          <p:cNvPicPr preferRelativeResize="0"/>
          <p:nvPr/>
        </p:nvPicPr>
        <p:blipFill rotWithShape="1">
          <a:blip r:embed="rId3">
            <a:alphaModFix/>
          </a:blip>
          <a:srcRect/>
          <a:stretch/>
        </p:blipFill>
        <p:spPr>
          <a:xfrm>
            <a:off x="9290721" y="121003"/>
            <a:ext cx="2778378" cy="1074400"/>
          </a:xfrm>
          <a:prstGeom prst="rect">
            <a:avLst/>
          </a:prstGeom>
          <a:noFill/>
          <a:ln>
            <a:noFill/>
          </a:ln>
        </p:spPr>
      </p:pic>
      <p:sp>
        <p:nvSpPr>
          <p:cNvPr id="7" name="Google Shape;86;p13">
            <a:extLst>
              <a:ext uri="{FF2B5EF4-FFF2-40B4-BE49-F238E27FC236}">
                <a16:creationId xmlns:a16="http://schemas.microsoft.com/office/drawing/2014/main" id="{BC6F6711-113F-4820-A516-C287D7C91451}"/>
              </a:ext>
            </a:extLst>
          </p:cNvPr>
          <p:cNvSpPr txBox="1"/>
          <p:nvPr/>
        </p:nvSpPr>
        <p:spPr>
          <a:xfrm>
            <a:off x="2251569" y="1882946"/>
            <a:ext cx="6936548" cy="23083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endParaRPr dirty="0">
              <a:solidFill>
                <a:schemeClr val="dk1"/>
              </a:solidFill>
            </a:endParaRPr>
          </a:p>
          <a:p>
            <a:pPr marL="0" lvl="0" indent="0" algn="ctr" rtl="0">
              <a:spcBef>
                <a:spcPts val="0"/>
              </a:spcBef>
              <a:spcAft>
                <a:spcPts val="0"/>
              </a:spcAft>
              <a:buClr>
                <a:schemeClr val="dk1"/>
              </a:buClr>
              <a:buFont typeface="Arial"/>
              <a:buNone/>
            </a:pPr>
            <a:r>
              <a:rPr lang="en-US" sz="4800" b="1" dirty="0">
                <a:solidFill>
                  <a:schemeClr val="dk1"/>
                </a:solidFill>
              </a:rPr>
              <a:t>Thank you for listening!</a:t>
            </a:r>
            <a:endParaRPr sz="4800" b="1" dirty="0">
              <a:solidFill>
                <a:schemeClr val="dk1"/>
              </a:solidFill>
            </a:endParaRPr>
          </a:p>
        </p:txBody>
      </p:sp>
      <p:pic>
        <p:nvPicPr>
          <p:cNvPr id="8" name="Google Shape;87;p13">
            <a:extLst>
              <a:ext uri="{FF2B5EF4-FFF2-40B4-BE49-F238E27FC236}">
                <a16:creationId xmlns:a16="http://schemas.microsoft.com/office/drawing/2014/main" id="{CF975B8B-79C4-4950-9E3B-6582A638EDBD}"/>
              </a:ext>
            </a:extLst>
          </p:cNvPr>
          <p:cNvPicPr preferRelativeResize="0"/>
          <p:nvPr/>
        </p:nvPicPr>
        <p:blipFill rotWithShape="1">
          <a:blip r:embed="rId4">
            <a:alphaModFix/>
          </a:blip>
          <a:srcRect/>
          <a:stretch/>
        </p:blipFill>
        <p:spPr>
          <a:xfrm>
            <a:off x="0" y="2896318"/>
            <a:ext cx="3126962" cy="3126962"/>
          </a:xfrm>
          <a:prstGeom prst="rect">
            <a:avLst/>
          </a:prstGeom>
          <a:noFill/>
          <a:ln>
            <a:noFill/>
          </a:ln>
        </p:spPr>
      </p:pic>
    </p:spTree>
    <p:extLst>
      <p:ext uri="{BB962C8B-B14F-4D97-AF65-F5344CB8AC3E}">
        <p14:creationId xmlns:p14="http://schemas.microsoft.com/office/powerpoint/2010/main" val="364091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t="22167" r="399"/>
          <a:stretch/>
        </p:blipFill>
        <p:spPr>
          <a:xfrm>
            <a:off x="762000" y="365125"/>
            <a:ext cx="10465422" cy="5781675"/>
          </a:xfrm>
          <a:prstGeom prst="rect">
            <a:avLst/>
          </a:prstGeom>
          <a:noFill/>
          <a:ln>
            <a:noFill/>
          </a:ln>
        </p:spPr>
      </p:pic>
      <p:sp>
        <p:nvSpPr>
          <p:cNvPr id="104" name="Google Shape;104;p15"/>
          <p:cNvSpPr txBox="1"/>
          <p:nvPr/>
        </p:nvSpPr>
        <p:spPr>
          <a:xfrm>
            <a:off x="1017865" y="503134"/>
            <a:ext cx="4273247"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i="0" u="none" strike="noStrike" cap="none" dirty="0">
                <a:solidFill>
                  <a:schemeClr val="dk1"/>
                </a:solidFill>
                <a:latin typeface="Arial"/>
                <a:ea typeface="Arial"/>
                <a:cs typeface="Arial"/>
                <a:sym typeface="Arial"/>
              </a:rPr>
              <a:t>Who Are </a:t>
            </a:r>
            <a:r>
              <a:rPr lang="en-GB" sz="4000" b="1" dirty="0">
                <a:solidFill>
                  <a:schemeClr val="dk1"/>
                </a:solidFill>
                <a:latin typeface="Arial"/>
                <a:ea typeface="Arial"/>
                <a:cs typeface="Arial"/>
                <a:sym typeface="Arial"/>
              </a:rPr>
              <a:t>We</a:t>
            </a:r>
            <a:r>
              <a:rPr lang="en-GB" sz="4000" b="1" i="0" u="none" strike="noStrike" cap="none" dirty="0">
                <a:solidFill>
                  <a:schemeClr val="dk1"/>
                </a:solidFill>
                <a:latin typeface="Arial"/>
                <a:ea typeface="Arial"/>
                <a:cs typeface="Arial"/>
                <a:sym typeface="Arial"/>
              </a:rPr>
              <a:t>?</a:t>
            </a:r>
            <a:endParaRPr dirty="0"/>
          </a:p>
        </p:txBody>
      </p:sp>
      <p:pic>
        <p:nvPicPr>
          <p:cNvPr id="105" name="Google Shape;105;p15"/>
          <p:cNvPicPr preferRelativeResize="0"/>
          <p:nvPr/>
        </p:nvPicPr>
        <p:blipFill rotWithShape="1">
          <a:blip r:embed="rId4">
            <a:alphaModFix/>
          </a:blip>
          <a:srcRect/>
          <a:stretch/>
        </p:blipFill>
        <p:spPr>
          <a:xfrm>
            <a:off x="9300840" y="72162"/>
            <a:ext cx="2778378" cy="1074400"/>
          </a:xfrm>
          <a:prstGeom prst="rect">
            <a:avLst/>
          </a:prstGeom>
          <a:noFill/>
          <a:ln>
            <a:noFill/>
          </a:ln>
        </p:spPr>
      </p:pic>
      <p:sp>
        <p:nvSpPr>
          <p:cNvPr id="106" name="Google Shape;106;p15"/>
          <p:cNvSpPr txBox="1"/>
          <p:nvPr/>
        </p:nvSpPr>
        <p:spPr>
          <a:xfrm>
            <a:off x="1017865" y="3118579"/>
            <a:ext cx="247687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dirty="0">
                <a:solidFill>
                  <a:schemeClr val="dk1"/>
                </a:solidFill>
                <a:latin typeface="Arial"/>
                <a:ea typeface="Arial"/>
                <a:cs typeface="Arial"/>
                <a:sym typeface="Arial"/>
              </a:rPr>
              <a:t>Electrical</a:t>
            </a:r>
            <a:r>
              <a:rPr lang="en-GB" sz="1800" dirty="0">
                <a:solidFill>
                  <a:schemeClr val="dk1"/>
                </a:solidFill>
                <a:latin typeface="Arial"/>
                <a:ea typeface="Arial"/>
                <a:cs typeface="Arial"/>
                <a:sym typeface="Arial"/>
              </a:rPr>
              <a:t> </a:t>
            </a:r>
            <a:endParaRPr dirty="0"/>
          </a:p>
        </p:txBody>
      </p:sp>
      <p:sp>
        <p:nvSpPr>
          <p:cNvPr id="107" name="Google Shape;107;p15"/>
          <p:cNvSpPr txBox="1"/>
          <p:nvPr/>
        </p:nvSpPr>
        <p:spPr>
          <a:xfrm>
            <a:off x="7245536" y="2840094"/>
            <a:ext cx="247687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dirty="0">
                <a:solidFill>
                  <a:schemeClr val="dk1"/>
                </a:solidFill>
                <a:latin typeface="Arial"/>
                <a:ea typeface="Arial"/>
                <a:cs typeface="Arial"/>
                <a:sym typeface="Arial"/>
              </a:rPr>
              <a:t>Heating</a:t>
            </a:r>
            <a:r>
              <a:rPr lang="en-GB" sz="2800" dirty="0">
                <a:solidFill>
                  <a:schemeClr val="dk1"/>
                </a:solidFill>
                <a:latin typeface="Arial"/>
                <a:ea typeface="Arial"/>
                <a:cs typeface="Arial"/>
                <a:sym typeface="Arial"/>
              </a:rPr>
              <a:t> </a:t>
            </a:r>
            <a:r>
              <a:rPr lang="en-GB" sz="1800" dirty="0">
                <a:solidFill>
                  <a:schemeClr val="dk1"/>
                </a:solidFill>
                <a:latin typeface="Arial"/>
                <a:ea typeface="Arial"/>
                <a:cs typeface="Arial"/>
                <a:sym typeface="Arial"/>
              </a:rPr>
              <a:t> </a:t>
            </a:r>
            <a:endParaRPr dirty="0"/>
          </a:p>
        </p:txBody>
      </p:sp>
      <p:sp>
        <p:nvSpPr>
          <p:cNvPr id="108" name="Google Shape;108;p15"/>
          <p:cNvSpPr txBox="1"/>
          <p:nvPr/>
        </p:nvSpPr>
        <p:spPr>
          <a:xfrm>
            <a:off x="5175706" y="3136082"/>
            <a:ext cx="247687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dirty="0">
                <a:solidFill>
                  <a:schemeClr val="dk1"/>
                </a:solidFill>
                <a:latin typeface="Arial"/>
                <a:ea typeface="Arial"/>
                <a:cs typeface="Arial"/>
                <a:sym typeface="Arial"/>
              </a:rPr>
              <a:t>Gas</a:t>
            </a:r>
            <a:r>
              <a:rPr lang="en-GB" sz="1800" dirty="0">
                <a:solidFill>
                  <a:schemeClr val="dk1"/>
                </a:solidFill>
                <a:latin typeface="Arial"/>
                <a:ea typeface="Arial"/>
                <a:cs typeface="Arial"/>
                <a:sym typeface="Arial"/>
              </a:rPr>
              <a:t> </a:t>
            </a:r>
            <a:endParaRPr dirty="0"/>
          </a:p>
        </p:txBody>
      </p:sp>
      <p:sp>
        <p:nvSpPr>
          <p:cNvPr id="109" name="Google Shape;109;p15"/>
          <p:cNvSpPr txBox="1"/>
          <p:nvPr/>
        </p:nvSpPr>
        <p:spPr>
          <a:xfrm>
            <a:off x="964578" y="4291872"/>
            <a:ext cx="334109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a:solidFill>
                  <a:schemeClr val="dk1"/>
                </a:solidFill>
                <a:latin typeface="Arial"/>
                <a:ea typeface="Arial"/>
                <a:cs typeface="Arial"/>
                <a:sym typeface="Arial"/>
              </a:rPr>
              <a:t>Fire Alarm </a:t>
            </a:r>
            <a:r>
              <a:rPr lang="en-GB" sz="1800">
                <a:solidFill>
                  <a:schemeClr val="dk1"/>
                </a:solidFill>
                <a:latin typeface="Arial"/>
                <a:ea typeface="Arial"/>
                <a:cs typeface="Arial"/>
                <a:sym typeface="Arial"/>
              </a:rPr>
              <a:t> </a:t>
            </a:r>
            <a:endParaRPr/>
          </a:p>
        </p:txBody>
      </p:sp>
      <p:sp>
        <p:nvSpPr>
          <p:cNvPr id="110" name="Google Shape;110;p15"/>
          <p:cNvSpPr txBox="1"/>
          <p:nvPr/>
        </p:nvSpPr>
        <p:spPr>
          <a:xfrm>
            <a:off x="5408004" y="4338005"/>
            <a:ext cx="247687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dirty="0">
                <a:solidFill>
                  <a:schemeClr val="dk1"/>
                </a:solidFill>
                <a:latin typeface="Arial"/>
                <a:ea typeface="Arial"/>
                <a:cs typeface="Arial"/>
                <a:sym typeface="Arial"/>
              </a:rPr>
              <a:t>Security </a:t>
            </a:r>
            <a:endParaRPr sz="1800" dirty="0">
              <a:solidFill>
                <a:schemeClr val="dk1"/>
              </a:solidFill>
              <a:latin typeface="Arial"/>
              <a:ea typeface="Arial"/>
              <a:cs typeface="Arial"/>
              <a:sym typeface="Arial"/>
            </a:endParaRPr>
          </a:p>
        </p:txBody>
      </p:sp>
      <p:pic>
        <p:nvPicPr>
          <p:cNvPr id="111" name="Google Shape;111;p15"/>
          <p:cNvPicPr preferRelativeResize="0"/>
          <p:nvPr/>
        </p:nvPicPr>
        <p:blipFill rotWithShape="1">
          <a:blip r:embed="rId5">
            <a:alphaModFix/>
          </a:blip>
          <a:srcRect/>
          <a:stretch/>
        </p:blipFill>
        <p:spPr>
          <a:xfrm>
            <a:off x="3475776" y="4097702"/>
            <a:ext cx="1096225" cy="1096225"/>
          </a:xfrm>
          <a:prstGeom prst="rect">
            <a:avLst/>
          </a:prstGeom>
          <a:noFill/>
          <a:ln>
            <a:noFill/>
          </a:ln>
        </p:spPr>
      </p:pic>
      <p:pic>
        <p:nvPicPr>
          <p:cNvPr id="112" name="Google Shape;112;p15"/>
          <p:cNvPicPr preferRelativeResize="0"/>
          <p:nvPr/>
        </p:nvPicPr>
        <p:blipFill rotWithShape="1">
          <a:blip r:embed="rId6">
            <a:alphaModFix/>
          </a:blip>
          <a:srcRect/>
          <a:stretch/>
        </p:blipFill>
        <p:spPr>
          <a:xfrm>
            <a:off x="6562151" y="3836742"/>
            <a:ext cx="1858511" cy="1115755"/>
          </a:xfrm>
          <a:prstGeom prst="rect">
            <a:avLst/>
          </a:prstGeom>
          <a:noFill/>
          <a:ln>
            <a:noFill/>
          </a:ln>
        </p:spPr>
      </p:pic>
      <p:pic>
        <p:nvPicPr>
          <p:cNvPr id="113" name="Google Shape;113;p15"/>
          <p:cNvPicPr preferRelativeResize="0"/>
          <p:nvPr/>
        </p:nvPicPr>
        <p:blipFill rotWithShape="1">
          <a:blip r:embed="rId7">
            <a:alphaModFix/>
          </a:blip>
          <a:srcRect/>
          <a:stretch/>
        </p:blipFill>
        <p:spPr>
          <a:xfrm>
            <a:off x="9484648" y="2748713"/>
            <a:ext cx="1205381" cy="806678"/>
          </a:xfrm>
          <a:prstGeom prst="rect">
            <a:avLst/>
          </a:prstGeom>
          <a:noFill/>
          <a:ln>
            <a:noFill/>
          </a:ln>
        </p:spPr>
      </p:pic>
      <p:pic>
        <p:nvPicPr>
          <p:cNvPr id="114" name="Google Shape;114;p15"/>
          <p:cNvPicPr preferRelativeResize="0"/>
          <p:nvPr/>
        </p:nvPicPr>
        <p:blipFill rotWithShape="1">
          <a:blip r:embed="rId8">
            <a:alphaModFix/>
          </a:blip>
          <a:srcRect/>
          <a:stretch/>
        </p:blipFill>
        <p:spPr>
          <a:xfrm>
            <a:off x="6414141" y="2557130"/>
            <a:ext cx="831395" cy="1478132"/>
          </a:xfrm>
          <a:prstGeom prst="rect">
            <a:avLst/>
          </a:prstGeom>
          <a:noFill/>
          <a:ln>
            <a:noFill/>
          </a:ln>
        </p:spPr>
      </p:pic>
      <p:pic>
        <p:nvPicPr>
          <p:cNvPr id="115" name="Google Shape;115;p15"/>
          <p:cNvPicPr preferRelativeResize="0"/>
          <p:nvPr/>
        </p:nvPicPr>
        <p:blipFill rotWithShape="1">
          <a:blip r:embed="rId9">
            <a:alphaModFix/>
          </a:blip>
          <a:srcRect/>
          <a:stretch/>
        </p:blipFill>
        <p:spPr>
          <a:xfrm>
            <a:off x="3244563" y="3136082"/>
            <a:ext cx="1358578" cy="749216"/>
          </a:xfrm>
          <a:prstGeom prst="rect">
            <a:avLst/>
          </a:prstGeom>
          <a:noFill/>
          <a:ln>
            <a:noFill/>
          </a:ln>
        </p:spPr>
      </p:pic>
      <p:sp>
        <p:nvSpPr>
          <p:cNvPr id="15" name="Text Placeholder 2">
            <a:extLst>
              <a:ext uri="{FF2B5EF4-FFF2-40B4-BE49-F238E27FC236}">
                <a16:creationId xmlns:a16="http://schemas.microsoft.com/office/drawing/2014/main" id="{291CA321-BA44-3D81-D6DD-DEEA6FB2AEFE}"/>
              </a:ext>
            </a:extLst>
          </p:cNvPr>
          <p:cNvSpPr txBox="1">
            <a:spLocks/>
          </p:cNvSpPr>
          <p:nvPr/>
        </p:nvSpPr>
        <p:spPr>
          <a:xfrm>
            <a:off x="111142" y="1081058"/>
            <a:ext cx="7315200" cy="16309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Font typeface="Arial"/>
              <a:buNone/>
            </a:pPr>
            <a:endParaRPr lang="en-GB" b="1" dirty="0">
              <a:solidFill>
                <a:schemeClr val="dk1"/>
              </a:solidFill>
            </a:endParaRPr>
          </a:p>
          <a:p>
            <a:pPr marL="0" indent="0" algn="ctr">
              <a:spcBef>
                <a:spcPts val="0"/>
              </a:spcBef>
              <a:buClr>
                <a:schemeClr val="dk1"/>
              </a:buClr>
              <a:buFont typeface="Arial"/>
              <a:buNone/>
            </a:pPr>
            <a:r>
              <a:rPr lang="en-US" sz="2400" b="0" i="0" dirty="0">
                <a:solidFill>
                  <a:srgbClr val="333333"/>
                </a:solidFill>
                <a:effectLst/>
                <a:latin typeface="Muli"/>
              </a:rPr>
              <a:t>Founded in 1979, Oakray has been providing buildings support to local authorities, social landlords, NHS trusts and private sector clients for over 40 years. We deliver successful mechanical, electrical and security solutions to our commercial and domestic clients.</a:t>
            </a: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endParaRPr lang="en-US" dirty="0"/>
          </a:p>
          <a:p>
            <a:endParaRPr lang="en-US" dirty="0"/>
          </a:p>
        </p:txBody>
      </p:sp>
      <p:sp>
        <p:nvSpPr>
          <p:cNvPr id="16" name="Text Placeholder 2">
            <a:extLst>
              <a:ext uri="{FF2B5EF4-FFF2-40B4-BE49-F238E27FC236}">
                <a16:creationId xmlns:a16="http://schemas.microsoft.com/office/drawing/2014/main" id="{972731B2-9D16-251F-63EE-99C46F7049D8}"/>
              </a:ext>
            </a:extLst>
          </p:cNvPr>
          <p:cNvSpPr txBox="1">
            <a:spLocks/>
          </p:cNvSpPr>
          <p:nvPr/>
        </p:nvSpPr>
        <p:spPr>
          <a:xfrm>
            <a:off x="7293035" y="4952497"/>
            <a:ext cx="2988772" cy="620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Font typeface="Arial"/>
              <a:buNone/>
            </a:pPr>
            <a:r>
              <a:rPr lang="en-GB" sz="3600" dirty="0">
                <a:solidFill>
                  <a:schemeClr val="dk1"/>
                </a:solidFill>
              </a:rPr>
              <a:t>Renewables</a:t>
            </a: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pPr marL="0" indent="0" algn="ctr">
              <a:spcBef>
                <a:spcPts val="0"/>
              </a:spcBef>
              <a:buClr>
                <a:schemeClr val="dk1"/>
              </a:buClr>
              <a:buFont typeface="Arial"/>
              <a:buNone/>
            </a:pPr>
            <a:endParaRPr lang="en-GB" sz="3600" b="1" dirty="0">
              <a:solidFill>
                <a:schemeClr val="dk1"/>
              </a:solidFill>
            </a:endParaRPr>
          </a:p>
          <a:p>
            <a:endParaRPr lang="en-US" dirty="0"/>
          </a:p>
          <a:p>
            <a:endParaRPr lang="en-US" dirty="0"/>
          </a:p>
        </p:txBody>
      </p:sp>
      <p:pic>
        <p:nvPicPr>
          <p:cNvPr id="3" name="Picture 2">
            <a:extLst>
              <a:ext uri="{FF2B5EF4-FFF2-40B4-BE49-F238E27FC236}">
                <a16:creationId xmlns:a16="http://schemas.microsoft.com/office/drawing/2014/main" id="{99847634-895A-E7F1-A2D7-36CFA6B9CBEA}"/>
              </a:ext>
            </a:extLst>
          </p:cNvPr>
          <p:cNvPicPr>
            <a:picLocks noChangeAspect="1"/>
          </p:cNvPicPr>
          <p:nvPr/>
        </p:nvPicPr>
        <p:blipFill rotWithShape="1">
          <a:blip r:embed="rId10"/>
          <a:srcRect b="7849"/>
          <a:stretch/>
        </p:blipFill>
        <p:spPr>
          <a:xfrm>
            <a:off x="9990821" y="4778731"/>
            <a:ext cx="581971" cy="7576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84;p13">
            <a:extLst>
              <a:ext uri="{FF2B5EF4-FFF2-40B4-BE49-F238E27FC236}">
                <a16:creationId xmlns:a16="http://schemas.microsoft.com/office/drawing/2014/main" id="{12A2C5CE-9033-FFC1-B0B0-6770C17A8F95}"/>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2C05A913-5104-DF9E-020A-D45BE7727287}"/>
              </a:ext>
            </a:extLst>
          </p:cNvPr>
          <p:cNvSpPr>
            <a:spLocks noGrp="1"/>
          </p:cNvSpPr>
          <p:nvPr>
            <p:ph type="title"/>
          </p:nvPr>
        </p:nvSpPr>
        <p:spPr/>
        <p:txBody>
          <a:bodyPr/>
          <a:lstStyle/>
          <a:p>
            <a:r>
              <a:rPr lang="en-GB" sz="4000" b="1" dirty="0">
                <a:solidFill>
                  <a:schemeClr val="dk1"/>
                </a:solidFill>
                <a:latin typeface="Arial"/>
                <a:cs typeface="Arial"/>
              </a:rPr>
              <a:t>Work with Network Homes</a:t>
            </a:r>
          </a:p>
        </p:txBody>
      </p:sp>
      <p:sp>
        <p:nvSpPr>
          <p:cNvPr id="3" name="Content Placeholder 2">
            <a:extLst>
              <a:ext uri="{FF2B5EF4-FFF2-40B4-BE49-F238E27FC236}">
                <a16:creationId xmlns:a16="http://schemas.microsoft.com/office/drawing/2014/main" id="{0514CEA3-FB03-EE87-1460-A1313112CF5C}"/>
              </a:ext>
            </a:extLst>
          </p:cNvPr>
          <p:cNvSpPr>
            <a:spLocks noGrp="1"/>
          </p:cNvSpPr>
          <p:nvPr>
            <p:ph idx="1"/>
          </p:nvPr>
        </p:nvSpPr>
        <p:spPr>
          <a:xfrm>
            <a:off x="589040" y="1684542"/>
            <a:ext cx="10515600" cy="4351338"/>
          </a:xfrm>
        </p:spPr>
        <p:txBody>
          <a:bodyPr/>
          <a:lstStyle/>
          <a:p>
            <a:pPr marL="0" indent="0">
              <a:buNone/>
            </a:pPr>
            <a:r>
              <a:rPr lang="en-GB" dirty="0"/>
              <a:t>Oakray provide mechanical solutions including breakdowns and repairs, electrical solutions including PAT testing, access control including CCTV and domestic including boiler installations. These are all both commercial and domestic works. </a:t>
            </a:r>
          </a:p>
        </p:txBody>
      </p:sp>
      <p:pic>
        <p:nvPicPr>
          <p:cNvPr id="4" name="Picture 3">
            <a:extLst>
              <a:ext uri="{FF2B5EF4-FFF2-40B4-BE49-F238E27FC236}">
                <a16:creationId xmlns:a16="http://schemas.microsoft.com/office/drawing/2014/main" id="{41EDF369-D72E-5769-A623-C51A47FCF708}"/>
              </a:ext>
            </a:extLst>
          </p:cNvPr>
          <p:cNvPicPr>
            <a:picLocks noChangeAspect="1"/>
          </p:cNvPicPr>
          <p:nvPr/>
        </p:nvPicPr>
        <p:blipFill>
          <a:blip r:embed="rId3"/>
          <a:stretch>
            <a:fillRect/>
          </a:stretch>
        </p:blipFill>
        <p:spPr>
          <a:xfrm>
            <a:off x="7111086" y="3429000"/>
            <a:ext cx="2426418" cy="2365453"/>
          </a:xfrm>
          <a:prstGeom prst="rect">
            <a:avLst/>
          </a:prstGeom>
        </p:spPr>
      </p:pic>
      <p:pic>
        <p:nvPicPr>
          <p:cNvPr id="6" name="Picture 5">
            <a:extLst>
              <a:ext uri="{FF2B5EF4-FFF2-40B4-BE49-F238E27FC236}">
                <a16:creationId xmlns:a16="http://schemas.microsoft.com/office/drawing/2014/main" id="{CE308273-4377-82CB-3C6A-889742B61669}"/>
              </a:ext>
            </a:extLst>
          </p:cNvPr>
          <p:cNvPicPr>
            <a:picLocks noChangeAspect="1"/>
          </p:cNvPicPr>
          <p:nvPr/>
        </p:nvPicPr>
        <p:blipFill>
          <a:blip r:embed="rId4"/>
          <a:stretch>
            <a:fillRect/>
          </a:stretch>
        </p:blipFill>
        <p:spPr>
          <a:xfrm>
            <a:off x="2561763" y="4075552"/>
            <a:ext cx="3162300" cy="1409700"/>
          </a:xfrm>
          <a:prstGeom prst="rect">
            <a:avLst/>
          </a:prstGeom>
        </p:spPr>
      </p:pic>
      <p:pic>
        <p:nvPicPr>
          <p:cNvPr id="7" name="Google Shape;85;p13">
            <a:extLst>
              <a:ext uri="{FF2B5EF4-FFF2-40B4-BE49-F238E27FC236}">
                <a16:creationId xmlns:a16="http://schemas.microsoft.com/office/drawing/2014/main" id="{A72B4C7E-66A7-6C76-7FD6-C270F71A0E54}"/>
              </a:ext>
            </a:extLst>
          </p:cNvPr>
          <p:cNvPicPr preferRelativeResize="0"/>
          <p:nvPr/>
        </p:nvPicPr>
        <p:blipFill rotWithShape="1">
          <a:blip r:embed="rId5">
            <a:alphaModFix/>
          </a:blip>
          <a:srcRect/>
          <a:stretch/>
        </p:blipFill>
        <p:spPr>
          <a:xfrm>
            <a:off x="9276112" y="140547"/>
            <a:ext cx="2778378" cy="1074400"/>
          </a:xfrm>
          <a:prstGeom prst="rect">
            <a:avLst/>
          </a:prstGeom>
          <a:noFill/>
          <a:ln>
            <a:noFill/>
          </a:ln>
        </p:spPr>
      </p:pic>
    </p:spTree>
    <p:extLst>
      <p:ext uri="{BB962C8B-B14F-4D97-AF65-F5344CB8AC3E}">
        <p14:creationId xmlns:p14="http://schemas.microsoft.com/office/powerpoint/2010/main" val="269044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6"/>
          <p:cNvPicPr preferRelativeResize="0"/>
          <p:nvPr/>
        </p:nvPicPr>
        <p:blipFill rotWithShape="1">
          <a:blip r:embed="rId3">
            <a:alphaModFix/>
          </a:blip>
          <a:srcRect t="22167" r="399"/>
          <a:stretch/>
        </p:blipFill>
        <p:spPr>
          <a:xfrm>
            <a:off x="742996" y="231301"/>
            <a:ext cx="10465421" cy="5781677"/>
          </a:xfrm>
          <a:prstGeom prst="rect">
            <a:avLst/>
          </a:prstGeom>
          <a:noFill/>
          <a:ln>
            <a:noFill/>
          </a:ln>
        </p:spPr>
      </p:pic>
      <p:pic>
        <p:nvPicPr>
          <p:cNvPr id="121" name="Google Shape;121;p16"/>
          <p:cNvPicPr preferRelativeResize="0"/>
          <p:nvPr/>
        </p:nvPicPr>
        <p:blipFill rotWithShape="1">
          <a:blip r:embed="rId4">
            <a:alphaModFix/>
          </a:blip>
          <a:srcRect/>
          <a:stretch/>
        </p:blipFill>
        <p:spPr>
          <a:xfrm>
            <a:off x="9293271" y="94569"/>
            <a:ext cx="2778378" cy="1074400"/>
          </a:xfrm>
          <a:prstGeom prst="rect">
            <a:avLst/>
          </a:prstGeom>
          <a:noFill/>
          <a:ln>
            <a:noFill/>
          </a:ln>
        </p:spPr>
      </p:pic>
      <p:sp>
        <p:nvSpPr>
          <p:cNvPr id="122" name="Google Shape;122;p16"/>
          <p:cNvSpPr txBox="1"/>
          <p:nvPr/>
        </p:nvSpPr>
        <p:spPr>
          <a:xfrm>
            <a:off x="461639" y="384899"/>
            <a:ext cx="7723573" cy="10341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dirty="0">
                <a:solidFill>
                  <a:schemeClr val="dk1"/>
                </a:solidFill>
                <a:latin typeface="Arial"/>
                <a:ea typeface="Arial"/>
                <a:cs typeface="Arial"/>
                <a:sym typeface="Arial"/>
              </a:rPr>
              <a:t>Opportunities and Pathways </a:t>
            </a:r>
            <a:endParaRPr dirty="0"/>
          </a:p>
        </p:txBody>
      </p:sp>
      <p:sp>
        <p:nvSpPr>
          <p:cNvPr id="123" name="Google Shape;123;p16"/>
          <p:cNvSpPr txBox="1"/>
          <p:nvPr/>
        </p:nvSpPr>
        <p:spPr>
          <a:xfrm>
            <a:off x="1182451" y="1772385"/>
            <a:ext cx="2950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dirty="0">
                <a:solidFill>
                  <a:schemeClr val="dk1"/>
                </a:solidFill>
                <a:latin typeface="Arial"/>
                <a:ea typeface="Arial"/>
                <a:cs typeface="Arial"/>
                <a:sym typeface="Arial"/>
              </a:rPr>
              <a:t>Electricians</a:t>
            </a:r>
            <a:r>
              <a:rPr lang="en-GB" sz="1800" dirty="0">
                <a:solidFill>
                  <a:schemeClr val="dk1"/>
                </a:solidFill>
                <a:latin typeface="Arial"/>
                <a:ea typeface="Arial"/>
                <a:cs typeface="Arial"/>
                <a:sym typeface="Arial"/>
              </a:rPr>
              <a:t> </a:t>
            </a:r>
            <a:endParaRPr dirty="0"/>
          </a:p>
        </p:txBody>
      </p:sp>
      <p:sp>
        <p:nvSpPr>
          <p:cNvPr id="124" name="Google Shape;124;p16"/>
          <p:cNvSpPr txBox="1"/>
          <p:nvPr/>
        </p:nvSpPr>
        <p:spPr>
          <a:xfrm>
            <a:off x="1182451" y="2292577"/>
            <a:ext cx="5063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Fire Alarm Engineers</a:t>
            </a:r>
            <a:r>
              <a:rPr lang="en-GB" sz="1600">
                <a:solidFill>
                  <a:schemeClr val="dk1"/>
                </a:solidFill>
                <a:latin typeface="Arial"/>
                <a:ea typeface="Arial"/>
                <a:cs typeface="Arial"/>
                <a:sym typeface="Arial"/>
              </a:rPr>
              <a:t> </a:t>
            </a:r>
            <a:endParaRPr/>
          </a:p>
        </p:txBody>
      </p:sp>
      <p:sp>
        <p:nvSpPr>
          <p:cNvPr id="125" name="Google Shape;125;p16"/>
          <p:cNvSpPr txBox="1"/>
          <p:nvPr/>
        </p:nvSpPr>
        <p:spPr>
          <a:xfrm>
            <a:off x="1183561" y="2866968"/>
            <a:ext cx="4912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Heating Engineers</a:t>
            </a:r>
            <a:r>
              <a:rPr lang="en-GB" sz="1600">
                <a:solidFill>
                  <a:schemeClr val="dk1"/>
                </a:solidFill>
                <a:latin typeface="Arial"/>
                <a:ea typeface="Arial"/>
                <a:cs typeface="Arial"/>
                <a:sym typeface="Arial"/>
              </a:rPr>
              <a:t> </a:t>
            </a:r>
            <a:endParaRPr/>
          </a:p>
        </p:txBody>
      </p:sp>
      <p:sp>
        <p:nvSpPr>
          <p:cNvPr id="126" name="Google Shape;126;p16"/>
          <p:cNvSpPr txBox="1"/>
          <p:nvPr/>
        </p:nvSpPr>
        <p:spPr>
          <a:xfrm>
            <a:off x="1195398" y="3459100"/>
            <a:ext cx="4699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Security Engineers</a:t>
            </a:r>
            <a:endParaRPr sz="1600">
              <a:solidFill>
                <a:schemeClr val="dk1"/>
              </a:solidFill>
              <a:latin typeface="Arial"/>
              <a:ea typeface="Arial"/>
              <a:cs typeface="Arial"/>
              <a:sym typeface="Arial"/>
            </a:endParaRPr>
          </a:p>
        </p:txBody>
      </p:sp>
      <p:sp>
        <p:nvSpPr>
          <p:cNvPr id="127" name="Google Shape;127;p16"/>
          <p:cNvSpPr txBox="1"/>
          <p:nvPr/>
        </p:nvSpPr>
        <p:spPr>
          <a:xfrm>
            <a:off x="6465885" y="1584691"/>
            <a:ext cx="295047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dirty="0">
                <a:solidFill>
                  <a:schemeClr val="dk1"/>
                </a:solidFill>
                <a:latin typeface="Arial"/>
                <a:ea typeface="Arial"/>
                <a:cs typeface="Arial"/>
                <a:sym typeface="Arial"/>
              </a:rPr>
              <a:t>Accounting</a:t>
            </a:r>
            <a:r>
              <a:rPr lang="en-GB" sz="40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128" name="Google Shape;128;p16"/>
          <p:cNvSpPr txBox="1"/>
          <p:nvPr/>
        </p:nvSpPr>
        <p:spPr>
          <a:xfrm>
            <a:off x="6448150" y="2250531"/>
            <a:ext cx="441317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Human Resources</a:t>
            </a:r>
            <a:r>
              <a:rPr lang="en-GB" sz="1600">
                <a:solidFill>
                  <a:schemeClr val="dk1"/>
                </a:solidFill>
                <a:latin typeface="Arial"/>
                <a:ea typeface="Arial"/>
                <a:cs typeface="Arial"/>
                <a:sym typeface="Arial"/>
              </a:rPr>
              <a:t> </a:t>
            </a:r>
            <a:endParaRPr/>
          </a:p>
        </p:txBody>
      </p:sp>
      <p:sp>
        <p:nvSpPr>
          <p:cNvPr id="129" name="Google Shape;129;p16"/>
          <p:cNvSpPr txBox="1"/>
          <p:nvPr/>
        </p:nvSpPr>
        <p:spPr>
          <a:xfrm>
            <a:off x="6465885" y="2854816"/>
            <a:ext cx="414883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Health &amp; Safety</a:t>
            </a:r>
            <a:endParaRPr sz="1600">
              <a:solidFill>
                <a:schemeClr val="dk1"/>
              </a:solidFill>
              <a:latin typeface="Arial"/>
              <a:ea typeface="Arial"/>
              <a:cs typeface="Arial"/>
              <a:sym typeface="Arial"/>
            </a:endParaRPr>
          </a:p>
        </p:txBody>
      </p:sp>
      <p:sp>
        <p:nvSpPr>
          <p:cNvPr id="130" name="Google Shape;130;p16"/>
          <p:cNvSpPr txBox="1"/>
          <p:nvPr/>
        </p:nvSpPr>
        <p:spPr>
          <a:xfrm>
            <a:off x="6465885" y="3459101"/>
            <a:ext cx="374684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Arial"/>
                <a:ea typeface="Arial"/>
                <a:cs typeface="Arial"/>
                <a:sym typeface="Arial"/>
              </a:rPr>
              <a:t>Administration</a:t>
            </a:r>
            <a:r>
              <a:rPr lang="en-GB" sz="1800">
                <a:solidFill>
                  <a:schemeClr val="dk1"/>
                </a:solidFill>
                <a:latin typeface="Arial"/>
                <a:ea typeface="Arial"/>
                <a:cs typeface="Arial"/>
                <a:sym typeface="Arial"/>
              </a:rPr>
              <a:t> </a:t>
            </a:r>
            <a:endParaRPr/>
          </a:p>
        </p:txBody>
      </p:sp>
      <p:pic>
        <p:nvPicPr>
          <p:cNvPr id="131" name="Google Shape;131;p16"/>
          <p:cNvPicPr preferRelativeResize="0"/>
          <p:nvPr/>
        </p:nvPicPr>
        <p:blipFill rotWithShape="1">
          <a:blip r:embed="rId5">
            <a:alphaModFix/>
          </a:blip>
          <a:srcRect/>
          <a:stretch/>
        </p:blipFill>
        <p:spPr>
          <a:xfrm>
            <a:off x="694131" y="1875944"/>
            <a:ext cx="387151" cy="439211"/>
          </a:xfrm>
          <a:prstGeom prst="rect">
            <a:avLst/>
          </a:prstGeom>
          <a:noFill/>
          <a:ln>
            <a:noFill/>
          </a:ln>
        </p:spPr>
      </p:pic>
      <p:pic>
        <p:nvPicPr>
          <p:cNvPr id="132" name="Google Shape;132;p16"/>
          <p:cNvPicPr preferRelativeResize="0"/>
          <p:nvPr/>
        </p:nvPicPr>
        <p:blipFill rotWithShape="1">
          <a:blip r:embed="rId5">
            <a:alphaModFix/>
          </a:blip>
          <a:srcRect/>
          <a:stretch/>
        </p:blipFill>
        <p:spPr>
          <a:xfrm>
            <a:off x="685263" y="2429910"/>
            <a:ext cx="387151" cy="439211"/>
          </a:xfrm>
          <a:prstGeom prst="rect">
            <a:avLst/>
          </a:prstGeom>
          <a:noFill/>
          <a:ln>
            <a:noFill/>
          </a:ln>
        </p:spPr>
      </p:pic>
      <p:pic>
        <p:nvPicPr>
          <p:cNvPr id="133" name="Google Shape;133;p16"/>
          <p:cNvPicPr preferRelativeResize="0"/>
          <p:nvPr/>
        </p:nvPicPr>
        <p:blipFill rotWithShape="1">
          <a:blip r:embed="rId5">
            <a:alphaModFix/>
          </a:blip>
          <a:srcRect/>
          <a:stretch/>
        </p:blipFill>
        <p:spPr>
          <a:xfrm>
            <a:off x="685262" y="2989789"/>
            <a:ext cx="387151" cy="439211"/>
          </a:xfrm>
          <a:prstGeom prst="rect">
            <a:avLst/>
          </a:prstGeom>
          <a:noFill/>
          <a:ln>
            <a:noFill/>
          </a:ln>
        </p:spPr>
      </p:pic>
      <p:pic>
        <p:nvPicPr>
          <p:cNvPr id="134" name="Google Shape;134;p16"/>
          <p:cNvPicPr preferRelativeResize="0"/>
          <p:nvPr/>
        </p:nvPicPr>
        <p:blipFill rotWithShape="1">
          <a:blip r:embed="rId5">
            <a:alphaModFix/>
          </a:blip>
          <a:srcRect/>
          <a:stretch/>
        </p:blipFill>
        <p:spPr>
          <a:xfrm>
            <a:off x="679820" y="3562659"/>
            <a:ext cx="387151" cy="439211"/>
          </a:xfrm>
          <a:prstGeom prst="rect">
            <a:avLst/>
          </a:prstGeom>
          <a:noFill/>
          <a:ln>
            <a:noFill/>
          </a:ln>
        </p:spPr>
      </p:pic>
      <p:pic>
        <p:nvPicPr>
          <p:cNvPr id="135" name="Google Shape;135;p16"/>
          <p:cNvPicPr preferRelativeResize="0"/>
          <p:nvPr/>
        </p:nvPicPr>
        <p:blipFill rotWithShape="1">
          <a:blip r:embed="rId5">
            <a:alphaModFix/>
          </a:blip>
          <a:srcRect/>
          <a:stretch/>
        </p:blipFill>
        <p:spPr>
          <a:xfrm>
            <a:off x="5899596" y="1786653"/>
            <a:ext cx="387151" cy="439211"/>
          </a:xfrm>
          <a:prstGeom prst="rect">
            <a:avLst/>
          </a:prstGeom>
          <a:noFill/>
          <a:ln>
            <a:noFill/>
          </a:ln>
        </p:spPr>
      </p:pic>
      <p:pic>
        <p:nvPicPr>
          <p:cNvPr id="136" name="Google Shape;136;p16"/>
          <p:cNvPicPr preferRelativeResize="0"/>
          <p:nvPr/>
        </p:nvPicPr>
        <p:blipFill rotWithShape="1">
          <a:blip r:embed="rId5">
            <a:alphaModFix/>
          </a:blip>
          <a:srcRect/>
          <a:stretch/>
        </p:blipFill>
        <p:spPr>
          <a:xfrm>
            <a:off x="5858661" y="2396775"/>
            <a:ext cx="387151" cy="439211"/>
          </a:xfrm>
          <a:prstGeom prst="rect">
            <a:avLst/>
          </a:prstGeom>
          <a:noFill/>
          <a:ln>
            <a:noFill/>
          </a:ln>
        </p:spPr>
      </p:pic>
      <p:pic>
        <p:nvPicPr>
          <p:cNvPr id="137" name="Google Shape;137;p16"/>
          <p:cNvPicPr preferRelativeResize="0"/>
          <p:nvPr/>
        </p:nvPicPr>
        <p:blipFill rotWithShape="1">
          <a:blip r:embed="rId5">
            <a:alphaModFix/>
          </a:blip>
          <a:srcRect/>
          <a:stretch/>
        </p:blipFill>
        <p:spPr>
          <a:xfrm>
            <a:off x="5876031" y="3005421"/>
            <a:ext cx="387151" cy="439211"/>
          </a:xfrm>
          <a:prstGeom prst="rect">
            <a:avLst/>
          </a:prstGeom>
          <a:noFill/>
          <a:ln>
            <a:noFill/>
          </a:ln>
        </p:spPr>
      </p:pic>
      <p:pic>
        <p:nvPicPr>
          <p:cNvPr id="138" name="Google Shape;138;p16"/>
          <p:cNvPicPr preferRelativeResize="0"/>
          <p:nvPr/>
        </p:nvPicPr>
        <p:blipFill rotWithShape="1">
          <a:blip r:embed="rId5">
            <a:alphaModFix/>
          </a:blip>
          <a:srcRect/>
          <a:stretch/>
        </p:blipFill>
        <p:spPr>
          <a:xfrm>
            <a:off x="5865109" y="3579812"/>
            <a:ext cx="387151" cy="4392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4;p13">
            <a:extLst>
              <a:ext uri="{FF2B5EF4-FFF2-40B4-BE49-F238E27FC236}">
                <a16:creationId xmlns:a16="http://schemas.microsoft.com/office/drawing/2014/main" id="{914BE254-4099-0024-7B2D-1371B3534C54}"/>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739B43A4-9844-EF55-855A-276D7D746A2B}"/>
              </a:ext>
            </a:extLst>
          </p:cNvPr>
          <p:cNvSpPr>
            <a:spLocks noGrp="1"/>
          </p:cNvSpPr>
          <p:nvPr>
            <p:ph type="title"/>
          </p:nvPr>
        </p:nvSpPr>
        <p:spPr>
          <a:xfrm>
            <a:off x="155502" y="-77552"/>
            <a:ext cx="10515600" cy="1325563"/>
          </a:xfrm>
        </p:spPr>
        <p:txBody>
          <a:bodyPr>
            <a:normAutofit/>
          </a:bodyPr>
          <a:lstStyle/>
          <a:p>
            <a:pPr>
              <a:spcBef>
                <a:spcPts val="0"/>
              </a:spcBef>
            </a:pPr>
            <a:r>
              <a:rPr lang="en-GB" sz="3200" b="1" dirty="0">
                <a:solidFill>
                  <a:schemeClr val="dk1"/>
                </a:solidFill>
                <a:latin typeface="Arial"/>
                <a:cs typeface="Arial"/>
              </a:rPr>
              <a:t>Apprenticeships and Work Experience</a:t>
            </a:r>
          </a:p>
        </p:txBody>
      </p:sp>
      <p:pic>
        <p:nvPicPr>
          <p:cNvPr id="5" name="Picture 4">
            <a:extLst>
              <a:ext uri="{FF2B5EF4-FFF2-40B4-BE49-F238E27FC236}">
                <a16:creationId xmlns:a16="http://schemas.microsoft.com/office/drawing/2014/main" id="{4FC9F44E-FE66-3F20-53C0-AFBED92CFB44}"/>
              </a:ext>
            </a:extLst>
          </p:cNvPr>
          <p:cNvPicPr>
            <a:picLocks noChangeAspect="1"/>
          </p:cNvPicPr>
          <p:nvPr/>
        </p:nvPicPr>
        <p:blipFill rotWithShape="1">
          <a:blip r:embed="rId3"/>
          <a:srcRect t="1735"/>
          <a:stretch/>
        </p:blipFill>
        <p:spPr>
          <a:xfrm>
            <a:off x="878990" y="1072573"/>
            <a:ext cx="4676775" cy="5627022"/>
          </a:xfrm>
          <a:prstGeom prst="rect">
            <a:avLst/>
          </a:prstGeom>
        </p:spPr>
      </p:pic>
      <p:pic>
        <p:nvPicPr>
          <p:cNvPr id="7" name="Picture 6">
            <a:extLst>
              <a:ext uri="{FF2B5EF4-FFF2-40B4-BE49-F238E27FC236}">
                <a16:creationId xmlns:a16="http://schemas.microsoft.com/office/drawing/2014/main" id="{53EFB172-F8D3-D724-85E0-749F3F08B7BD}"/>
              </a:ext>
            </a:extLst>
          </p:cNvPr>
          <p:cNvPicPr>
            <a:picLocks noChangeAspect="1"/>
          </p:cNvPicPr>
          <p:nvPr/>
        </p:nvPicPr>
        <p:blipFill>
          <a:blip r:embed="rId4"/>
          <a:stretch>
            <a:fillRect/>
          </a:stretch>
        </p:blipFill>
        <p:spPr>
          <a:xfrm>
            <a:off x="6096000" y="1072573"/>
            <a:ext cx="4679868" cy="5627022"/>
          </a:xfrm>
          <a:prstGeom prst="rect">
            <a:avLst/>
          </a:prstGeom>
        </p:spPr>
      </p:pic>
      <p:pic>
        <p:nvPicPr>
          <p:cNvPr id="8" name="Google Shape;85;p13">
            <a:extLst>
              <a:ext uri="{FF2B5EF4-FFF2-40B4-BE49-F238E27FC236}">
                <a16:creationId xmlns:a16="http://schemas.microsoft.com/office/drawing/2014/main" id="{BD61700F-B4BF-CDA3-450C-DD88B40394BB}"/>
              </a:ext>
            </a:extLst>
          </p:cNvPr>
          <p:cNvPicPr preferRelativeResize="0"/>
          <p:nvPr/>
        </p:nvPicPr>
        <p:blipFill rotWithShape="1">
          <a:blip r:embed="rId5">
            <a:alphaModFix/>
          </a:blip>
          <a:srcRect/>
          <a:stretch/>
        </p:blipFill>
        <p:spPr>
          <a:xfrm>
            <a:off x="9281913" y="48029"/>
            <a:ext cx="2778378" cy="1074400"/>
          </a:xfrm>
          <a:prstGeom prst="rect">
            <a:avLst/>
          </a:prstGeom>
          <a:noFill/>
          <a:ln>
            <a:noFill/>
          </a:ln>
        </p:spPr>
      </p:pic>
    </p:spTree>
    <p:extLst>
      <p:ext uri="{BB962C8B-B14F-4D97-AF65-F5344CB8AC3E}">
        <p14:creationId xmlns:p14="http://schemas.microsoft.com/office/powerpoint/2010/main" val="206982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167" r="400"/>
          <a:stretch/>
        </p:blipFill>
        <p:spPr>
          <a:xfrm>
            <a:off x="1579903" y="1006581"/>
            <a:ext cx="10465422" cy="5781675"/>
          </a:xfrm>
          <a:prstGeom prst="rect">
            <a:avLst/>
          </a:prstGeom>
        </p:spPr>
      </p:pic>
      <p:sp>
        <p:nvSpPr>
          <p:cNvPr id="2" name="Title 1"/>
          <p:cNvSpPr>
            <a:spLocks noGrp="1"/>
          </p:cNvSpPr>
          <p:nvPr>
            <p:ph type="title"/>
          </p:nvPr>
        </p:nvSpPr>
        <p:spPr>
          <a:xfrm>
            <a:off x="2362199" y="376016"/>
            <a:ext cx="6536636" cy="1890106"/>
          </a:xfrm>
        </p:spPr>
        <p:txBody>
          <a:bodyPr>
            <a:normAutofit fontScale="90000"/>
          </a:bodyPr>
          <a:lstStyle/>
          <a:p>
            <a:pPr algn="ctr"/>
            <a:r>
              <a:rPr lang="en-GB" b="1" dirty="0">
                <a:latin typeface="Arial" panose="020B0604020202020204" pitchFamily="34" charset="0"/>
                <a:cs typeface="Arial" panose="020B0604020202020204" pitchFamily="34" charset="0"/>
              </a:rPr>
              <a:t>Apprenticeship Courses</a:t>
            </a:r>
            <a:br>
              <a:rPr lang="en-GB" b="1" dirty="0">
                <a:latin typeface="Arial" panose="020B0604020202020204" pitchFamily="34" charset="0"/>
                <a:cs typeface="Arial" panose="020B0604020202020204" pitchFamily="34" charset="0"/>
              </a:rPr>
            </a:br>
            <a:r>
              <a:rPr lang="en-GB" sz="1300" b="1" dirty="0">
                <a:latin typeface="Arial" panose="020B0604020202020204" pitchFamily="34" charset="0"/>
                <a:cs typeface="Arial" panose="020B0604020202020204" pitchFamily="34" charset="0"/>
              </a:rPr>
              <a:t> </a:t>
            </a:r>
            <a:br>
              <a:rPr lang="en-GB"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Below is a list of some of the Apprenticeship courses that are available to us</a:t>
            </a:r>
            <a:br>
              <a:rPr lang="en-GB" sz="1800" b="1"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2EB6CAF-570F-4B0B-99A3-1D91BF30F7E5}"/>
              </a:ext>
            </a:extLst>
          </p:cNvPr>
          <p:cNvSpPr/>
          <p:nvPr/>
        </p:nvSpPr>
        <p:spPr>
          <a:xfrm>
            <a:off x="276265" y="2288294"/>
            <a:ext cx="3566976"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Accountancy ATT L2, 3 &amp; 4</a:t>
            </a:r>
          </a:p>
        </p:txBody>
      </p:sp>
      <p:sp>
        <p:nvSpPr>
          <p:cNvPr id="9" name="Rectangle 8">
            <a:extLst>
              <a:ext uri="{FF2B5EF4-FFF2-40B4-BE49-F238E27FC236}">
                <a16:creationId xmlns:a16="http://schemas.microsoft.com/office/drawing/2014/main" id="{B335A809-0EEC-4A51-98F9-D96596063E1F}"/>
              </a:ext>
            </a:extLst>
          </p:cNvPr>
          <p:cNvSpPr/>
          <p:nvPr/>
        </p:nvSpPr>
        <p:spPr>
          <a:xfrm>
            <a:off x="3749045" y="3031215"/>
            <a:ext cx="3566976" cy="1754326"/>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Business Administration L2 &amp; 3 </a:t>
            </a:r>
          </a:p>
        </p:txBody>
      </p:sp>
      <p:sp>
        <p:nvSpPr>
          <p:cNvPr id="11" name="Rectangle 10">
            <a:extLst>
              <a:ext uri="{FF2B5EF4-FFF2-40B4-BE49-F238E27FC236}">
                <a16:creationId xmlns:a16="http://schemas.microsoft.com/office/drawing/2014/main" id="{CE9D2E1C-E958-4B03-8769-87A83D30922D}"/>
              </a:ext>
            </a:extLst>
          </p:cNvPr>
          <p:cNvSpPr/>
          <p:nvPr/>
        </p:nvSpPr>
        <p:spPr>
          <a:xfrm>
            <a:off x="7821174" y="2048504"/>
            <a:ext cx="3246803"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bg1">
                    <a:lumMod val="50000"/>
                  </a:schemeClr>
                </a:solidFill>
                <a:effectLst>
                  <a:outerShdw blurRad="12700" dist="38100" dir="2700000" algn="tl" rotWithShape="0">
                    <a:schemeClr val="accent5">
                      <a:lumMod val="60000"/>
                      <a:lumOff val="40000"/>
                    </a:schemeClr>
                  </a:outerShdw>
                </a:effectLst>
              </a:rPr>
              <a:t>Electrical Technical L3</a:t>
            </a:r>
          </a:p>
        </p:txBody>
      </p:sp>
      <p:sp>
        <p:nvSpPr>
          <p:cNvPr id="12" name="Rectangle 11">
            <a:extLst>
              <a:ext uri="{FF2B5EF4-FFF2-40B4-BE49-F238E27FC236}">
                <a16:creationId xmlns:a16="http://schemas.microsoft.com/office/drawing/2014/main" id="{625724D1-95FC-4475-9983-92279C5A8516}"/>
              </a:ext>
            </a:extLst>
          </p:cNvPr>
          <p:cNvSpPr/>
          <p:nvPr/>
        </p:nvSpPr>
        <p:spPr>
          <a:xfrm>
            <a:off x="432883" y="4393525"/>
            <a:ext cx="3566976"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Customer Services L2 </a:t>
            </a:r>
          </a:p>
        </p:txBody>
      </p:sp>
      <p:sp>
        <p:nvSpPr>
          <p:cNvPr id="13" name="Rectangle 12">
            <a:extLst>
              <a:ext uri="{FF2B5EF4-FFF2-40B4-BE49-F238E27FC236}">
                <a16:creationId xmlns:a16="http://schemas.microsoft.com/office/drawing/2014/main" id="{A2542DB9-8D33-4EDB-BCB4-DAD4444CFE23}"/>
              </a:ext>
            </a:extLst>
          </p:cNvPr>
          <p:cNvSpPr/>
          <p:nvPr/>
        </p:nvSpPr>
        <p:spPr>
          <a:xfrm>
            <a:off x="7345739" y="4185376"/>
            <a:ext cx="3566976"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Gas Engineering L2 &amp; 3</a:t>
            </a:r>
          </a:p>
        </p:txBody>
      </p:sp>
      <p:pic>
        <p:nvPicPr>
          <p:cNvPr id="10" name="Picture 9">
            <a:extLst>
              <a:ext uri="{FF2B5EF4-FFF2-40B4-BE49-F238E27FC236}">
                <a16:creationId xmlns:a16="http://schemas.microsoft.com/office/drawing/2014/main" id="{2F8918F6-760F-499A-87F7-819F0E548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985" y="263653"/>
            <a:ext cx="2522224" cy="975345"/>
          </a:xfrm>
          <a:prstGeom prst="rect">
            <a:avLst/>
          </a:prstGeom>
        </p:spPr>
      </p:pic>
    </p:spTree>
    <p:extLst>
      <p:ext uri="{BB962C8B-B14F-4D97-AF65-F5344CB8AC3E}">
        <p14:creationId xmlns:p14="http://schemas.microsoft.com/office/powerpoint/2010/main" val="64244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C08F16-4C8C-4E82-8379-2733E95072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167" r="400"/>
          <a:stretch/>
        </p:blipFill>
        <p:spPr>
          <a:xfrm>
            <a:off x="742996" y="217064"/>
            <a:ext cx="10465422" cy="5781675"/>
          </a:xfrm>
          <a:prstGeom prst="rect">
            <a:avLst/>
          </a:prstGeom>
        </p:spPr>
      </p:pic>
      <p:pic>
        <p:nvPicPr>
          <p:cNvPr id="5" name="Picture 4">
            <a:extLst>
              <a:ext uri="{FF2B5EF4-FFF2-40B4-BE49-F238E27FC236}">
                <a16:creationId xmlns:a16="http://schemas.microsoft.com/office/drawing/2014/main" id="{66950DB9-7087-4908-A694-D929CFEC7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393" y="110622"/>
            <a:ext cx="2778378" cy="1074400"/>
          </a:xfrm>
          <a:prstGeom prst="rect">
            <a:avLst/>
          </a:prstGeom>
        </p:spPr>
      </p:pic>
      <p:sp>
        <p:nvSpPr>
          <p:cNvPr id="6" name="TextBox 5">
            <a:extLst>
              <a:ext uri="{FF2B5EF4-FFF2-40B4-BE49-F238E27FC236}">
                <a16:creationId xmlns:a16="http://schemas.microsoft.com/office/drawing/2014/main" id="{307C9B9C-44E9-47C5-87F4-A4443B75660F}"/>
              </a:ext>
            </a:extLst>
          </p:cNvPr>
          <p:cNvSpPr txBox="1"/>
          <p:nvPr/>
        </p:nvSpPr>
        <p:spPr>
          <a:xfrm>
            <a:off x="476875" y="1513833"/>
            <a:ext cx="5888983" cy="400110"/>
          </a:xfrm>
          <a:prstGeom prst="rect">
            <a:avLst/>
          </a:prstGeom>
          <a:noFill/>
        </p:spPr>
        <p:txBody>
          <a:bodyPr wrap="square" rtlCol="0">
            <a:spAutoFit/>
          </a:bodyPr>
          <a:lstStyle/>
          <a:p>
            <a:r>
              <a:rPr lang="en-GB" sz="2000" b="1" i="1" dirty="0">
                <a:latin typeface="Arial" panose="020B0604020202020204" pitchFamily="34" charset="0"/>
                <a:cs typeface="Arial" panose="020B0604020202020204" pitchFamily="34" charset="0"/>
              </a:rPr>
              <a:t>It all starts with Work Experience!</a:t>
            </a:r>
          </a:p>
        </p:txBody>
      </p:sp>
      <p:sp>
        <p:nvSpPr>
          <p:cNvPr id="7" name="Rectangle 6">
            <a:extLst>
              <a:ext uri="{FF2B5EF4-FFF2-40B4-BE49-F238E27FC236}">
                <a16:creationId xmlns:a16="http://schemas.microsoft.com/office/drawing/2014/main" id="{94EA92F8-63C0-4F87-B5D2-426A251EE2DD}"/>
              </a:ext>
            </a:extLst>
          </p:cNvPr>
          <p:cNvSpPr/>
          <p:nvPr/>
        </p:nvSpPr>
        <p:spPr>
          <a:xfrm>
            <a:off x="670919" y="2278232"/>
            <a:ext cx="2001260"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Work Experience</a:t>
            </a:r>
          </a:p>
          <a:p>
            <a:pPr algn="ctr"/>
            <a:r>
              <a:rPr lang="en-GB" sz="1400" b="1" dirty="0">
                <a:latin typeface="Arial" panose="020B0604020202020204" pitchFamily="34" charset="0"/>
                <a:cs typeface="Arial" panose="020B0604020202020204" pitchFamily="34" charset="0"/>
              </a:rPr>
              <a:t>2 Weeks </a:t>
            </a:r>
          </a:p>
        </p:txBody>
      </p:sp>
      <p:sp>
        <p:nvSpPr>
          <p:cNvPr id="8" name="Rectangle 7">
            <a:extLst>
              <a:ext uri="{FF2B5EF4-FFF2-40B4-BE49-F238E27FC236}">
                <a16:creationId xmlns:a16="http://schemas.microsoft.com/office/drawing/2014/main" id="{E1AB9D52-791C-4A1B-A88C-840B047EF09A}"/>
              </a:ext>
            </a:extLst>
          </p:cNvPr>
          <p:cNvSpPr/>
          <p:nvPr/>
        </p:nvSpPr>
        <p:spPr>
          <a:xfrm>
            <a:off x="3116655" y="2278231"/>
            <a:ext cx="2129614"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Pre-Apprenticeship</a:t>
            </a:r>
          </a:p>
          <a:p>
            <a:pPr algn="ctr"/>
            <a:r>
              <a:rPr lang="en-GB" sz="1400" b="1" dirty="0">
                <a:latin typeface="Arial" panose="020B0604020202020204" pitchFamily="34" charset="0"/>
                <a:cs typeface="Arial" panose="020B0604020202020204" pitchFamily="34" charset="0"/>
              </a:rPr>
              <a:t>6 Weeks</a:t>
            </a:r>
          </a:p>
        </p:txBody>
      </p:sp>
      <p:sp>
        <p:nvSpPr>
          <p:cNvPr id="9" name="Rectangle 8">
            <a:extLst>
              <a:ext uri="{FF2B5EF4-FFF2-40B4-BE49-F238E27FC236}">
                <a16:creationId xmlns:a16="http://schemas.microsoft.com/office/drawing/2014/main" id="{1707166F-F606-4720-8CCC-8E132F1E60AC}"/>
              </a:ext>
            </a:extLst>
          </p:cNvPr>
          <p:cNvSpPr/>
          <p:nvPr/>
        </p:nvSpPr>
        <p:spPr>
          <a:xfrm>
            <a:off x="5693461" y="2278231"/>
            <a:ext cx="2129614"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Apprenticeship</a:t>
            </a:r>
          </a:p>
          <a:p>
            <a:pPr algn="ctr"/>
            <a:r>
              <a:rPr lang="en-GB" sz="1400" b="1" dirty="0">
                <a:latin typeface="Arial" panose="020B0604020202020204" pitchFamily="34" charset="0"/>
                <a:cs typeface="Arial" panose="020B0604020202020204" pitchFamily="34" charset="0"/>
              </a:rPr>
              <a:t>£5.50 per hour</a:t>
            </a:r>
          </a:p>
        </p:txBody>
      </p:sp>
      <p:sp>
        <p:nvSpPr>
          <p:cNvPr id="10" name="Rectangle 9">
            <a:extLst>
              <a:ext uri="{FF2B5EF4-FFF2-40B4-BE49-F238E27FC236}">
                <a16:creationId xmlns:a16="http://schemas.microsoft.com/office/drawing/2014/main" id="{9F8749A6-243A-40CC-A621-0C7C3A0BCE75}"/>
              </a:ext>
            </a:extLst>
          </p:cNvPr>
          <p:cNvSpPr/>
          <p:nvPr/>
        </p:nvSpPr>
        <p:spPr>
          <a:xfrm>
            <a:off x="8267550" y="2278231"/>
            <a:ext cx="1883882"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Engineer</a:t>
            </a:r>
          </a:p>
          <a:p>
            <a:pPr algn="ctr"/>
            <a:r>
              <a:rPr lang="en-GB" sz="1400" b="1" dirty="0">
                <a:latin typeface="Arial" panose="020B0604020202020204" pitchFamily="34" charset="0"/>
                <a:cs typeface="Arial" panose="020B0604020202020204" pitchFamily="34" charset="0"/>
              </a:rPr>
              <a:t>£12 - £19 per hour</a:t>
            </a:r>
          </a:p>
        </p:txBody>
      </p:sp>
      <p:sp>
        <p:nvSpPr>
          <p:cNvPr id="12" name="Rectangle 11">
            <a:extLst>
              <a:ext uri="{FF2B5EF4-FFF2-40B4-BE49-F238E27FC236}">
                <a16:creationId xmlns:a16="http://schemas.microsoft.com/office/drawing/2014/main" id="{D56F5106-D87E-4754-9DA1-DBD62E5C71F9}"/>
              </a:ext>
            </a:extLst>
          </p:cNvPr>
          <p:cNvSpPr/>
          <p:nvPr/>
        </p:nvSpPr>
        <p:spPr>
          <a:xfrm>
            <a:off x="679307" y="3841342"/>
            <a:ext cx="1995589"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Supervisors</a:t>
            </a:r>
          </a:p>
          <a:p>
            <a:pPr algn="ctr"/>
            <a:r>
              <a:rPr lang="en-GB" sz="1400" b="1" dirty="0">
                <a:latin typeface="Arial" panose="020B0604020202020204" pitchFamily="34" charset="0"/>
                <a:cs typeface="Arial" panose="020B0604020202020204" pitchFamily="34" charset="0"/>
              </a:rPr>
              <a:t>£30,000 - £40,000 per year</a:t>
            </a:r>
          </a:p>
        </p:txBody>
      </p:sp>
      <p:sp>
        <p:nvSpPr>
          <p:cNvPr id="14" name="Rectangle 13">
            <a:extLst>
              <a:ext uri="{FF2B5EF4-FFF2-40B4-BE49-F238E27FC236}">
                <a16:creationId xmlns:a16="http://schemas.microsoft.com/office/drawing/2014/main" id="{C3184232-D7B9-4D21-8C8D-C2D96909FA92}"/>
              </a:ext>
            </a:extLst>
          </p:cNvPr>
          <p:cNvSpPr/>
          <p:nvPr/>
        </p:nvSpPr>
        <p:spPr>
          <a:xfrm>
            <a:off x="3116655" y="3838968"/>
            <a:ext cx="2129613"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Managers</a:t>
            </a:r>
          </a:p>
          <a:p>
            <a:pPr algn="ctr"/>
            <a:r>
              <a:rPr lang="en-GB" sz="1400" b="1" dirty="0">
                <a:latin typeface="Arial" panose="020B0604020202020204" pitchFamily="34" charset="0"/>
                <a:cs typeface="Arial" panose="020B0604020202020204" pitchFamily="34" charset="0"/>
              </a:rPr>
              <a:t>£40,000 - £60,000 per year</a:t>
            </a:r>
          </a:p>
        </p:txBody>
      </p:sp>
      <p:sp>
        <p:nvSpPr>
          <p:cNvPr id="15" name="Rectangle 14">
            <a:extLst>
              <a:ext uri="{FF2B5EF4-FFF2-40B4-BE49-F238E27FC236}">
                <a16:creationId xmlns:a16="http://schemas.microsoft.com/office/drawing/2014/main" id="{818375EA-C023-4E21-847D-9B194992083C}"/>
              </a:ext>
            </a:extLst>
          </p:cNvPr>
          <p:cNvSpPr/>
          <p:nvPr/>
        </p:nvSpPr>
        <p:spPr>
          <a:xfrm>
            <a:off x="8264833" y="3843015"/>
            <a:ext cx="1860208"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Directors</a:t>
            </a:r>
          </a:p>
          <a:p>
            <a:pPr algn="ctr"/>
            <a:r>
              <a:rPr lang="en-GB" sz="1400" b="1" dirty="0">
                <a:latin typeface="Arial" panose="020B0604020202020204" pitchFamily="34" charset="0"/>
                <a:cs typeface="Arial" panose="020B0604020202020204" pitchFamily="34" charset="0"/>
              </a:rPr>
              <a:t>£100,000 + per year</a:t>
            </a:r>
          </a:p>
        </p:txBody>
      </p:sp>
      <p:sp>
        <p:nvSpPr>
          <p:cNvPr id="16" name="TextBox 15">
            <a:extLst>
              <a:ext uri="{FF2B5EF4-FFF2-40B4-BE49-F238E27FC236}">
                <a16:creationId xmlns:a16="http://schemas.microsoft.com/office/drawing/2014/main" id="{F4C8B1AC-C137-4955-BDDB-2E76770C91AB}"/>
              </a:ext>
            </a:extLst>
          </p:cNvPr>
          <p:cNvSpPr txBox="1"/>
          <p:nvPr/>
        </p:nvSpPr>
        <p:spPr>
          <a:xfrm>
            <a:off x="476875" y="1185022"/>
            <a:ext cx="6794146" cy="400110"/>
          </a:xfrm>
          <a:prstGeom prst="rect">
            <a:avLst/>
          </a:prstGeom>
          <a:noFill/>
        </p:spPr>
        <p:txBody>
          <a:bodyPr wrap="square" rtlCol="0">
            <a:spAutoFit/>
          </a:bodyPr>
          <a:lstStyle/>
          <a:p>
            <a:r>
              <a:rPr lang="en-GB" sz="2000" b="1" i="1" dirty="0">
                <a:latin typeface="Arial" panose="020B0604020202020204" pitchFamily="34" charset="0"/>
                <a:cs typeface="Arial" panose="020B0604020202020204" pitchFamily="34" charset="0"/>
              </a:rPr>
              <a:t>Where do you see yourself in 10 years time?</a:t>
            </a:r>
          </a:p>
        </p:txBody>
      </p:sp>
      <p:sp>
        <p:nvSpPr>
          <p:cNvPr id="17" name="TextBox 16">
            <a:extLst>
              <a:ext uri="{FF2B5EF4-FFF2-40B4-BE49-F238E27FC236}">
                <a16:creationId xmlns:a16="http://schemas.microsoft.com/office/drawing/2014/main" id="{CFED7BE9-46B4-4CC4-B34F-DA9FADE7AC7E}"/>
              </a:ext>
            </a:extLst>
          </p:cNvPr>
          <p:cNvSpPr txBox="1"/>
          <p:nvPr/>
        </p:nvSpPr>
        <p:spPr>
          <a:xfrm>
            <a:off x="670919" y="445270"/>
            <a:ext cx="4273247"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Progression </a:t>
            </a:r>
          </a:p>
        </p:txBody>
      </p:sp>
      <p:sp>
        <p:nvSpPr>
          <p:cNvPr id="18" name="Rectangle 17">
            <a:extLst>
              <a:ext uri="{FF2B5EF4-FFF2-40B4-BE49-F238E27FC236}">
                <a16:creationId xmlns:a16="http://schemas.microsoft.com/office/drawing/2014/main" id="{8B5834C5-F1A4-4C92-9524-B5E5EB256A36}"/>
              </a:ext>
            </a:extLst>
          </p:cNvPr>
          <p:cNvSpPr/>
          <p:nvPr/>
        </p:nvSpPr>
        <p:spPr>
          <a:xfrm>
            <a:off x="5693461" y="3841342"/>
            <a:ext cx="2129615" cy="870011"/>
          </a:xfrm>
          <a:prstGeom prst="rect">
            <a:avLst/>
          </a:prstGeom>
          <a:solidFill>
            <a:srgbClr val="00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Senior Managers</a:t>
            </a:r>
          </a:p>
          <a:p>
            <a:pPr algn="ctr"/>
            <a:r>
              <a:rPr lang="en-GB" sz="1400" b="1" dirty="0">
                <a:latin typeface="Arial" panose="020B0604020202020204" pitchFamily="34" charset="0"/>
                <a:cs typeface="Arial" panose="020B0604020202020204" pitchFamily="34" charset="0"/>
              </a:rPr>
              <a:t>£60,000 - £80,000 per year</a:t>
            </a:r>
          </a:p>
        </p:txBody>
      </p:sp>
      <p:cxnSp>
        <p:nvCxnSpPr>
          <p:cNvPr id="20" name="Straight Arrow Connector 19">
            <a:extLst>
              <a:ext uri="{FF2B5EF4-FFF2-40B4-BE49-F238E27FC236}">
                <a16:creationId xmlns:a16="http://schemas.microsoft.com/office/drawing/2014/main" id="{628A42BA-65ED-4DEA-BDEF-B113CB5FD9BB}"/>
              </a:ext>
            </a:extLst>
          </p:cNvPr>
          <p:cNvCxnSpPr>
            <a:stCxn id="7" idx="3"/>
          </p:cNvCxnSpPr>
          <p:nvPr/>
        </p:nvCxnSpPr>
        <p:spPr>
          <a:xfrm>
            <a:off x="2672179" y="2713238"/>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7DAE1A-3281-42C0-B366-542D7AC3CC9D}"/>
              </a:ext>
            </a:extLst>
          </p:cNvPr>
          <p:cNvCxnSpPr/>
          <p:nvPr/>
        </p:nvCxnSpPr>
        <p:spPr>
          <a:xfrm>
            <a:off x="5246270" y="2746332"/>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C4BDC3-3980-4E7E-A4F0-E83FC3CAE643}"/>
              </a:ext>
            </a:extLst>
          </p:cNvPr>
          <p:cNvCxnSpPr/>
          <p:nvPr/>
        </p:nvCxnSpPr>
        <p:spPr>
          <a:xfrm>
            <a:off x="7823075" y="2747441"/>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BCA155-D0EA-4127-895E-38D7BC7A72A6}"/>
              </a:ext>
            </a:extLst>
          </p:cNvPr>
          <p:cNvCxnSpPr>
            <a:cxnSpLocks/>
          </p:cNvCxnSpPr>
          <p:nvPr/>
        </p:nvCxnSpPr>
        <p:spPr>
          <a:xfrm>
            <a:off x="1671549" y="3397395"/>
            <a:ext cx="0" cy="4196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BDAB67-218F-4754-8152-8B864A016A32}"/>
              </a:ext>
            </a:extLst>
          </p:cNvPr>
          <p:cNvCxnSpPr>
            <a:cxnSpLocks/>
            <a:stCxn id="10" idx="2"/>
          </p:cNvCxnSpPr>
          <p:nvPr/>
        </p:nvCxnSpPr>
        <p:spPr>
          <a:xfrm>
            <a:off x="9209491" y="3148242"/>
            <a:ext cx="0" cy="2661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5F6CC5-2162-4CC6-A261-3E6C846CBC65}"/>
              </a:ext>
            </a:extLst>
          </p:cNvPr>
          <p:cNvCxnSpPr>
            <a:cxnSpLocks/>
          </p:cNvCxnSpPr>
          <p:nvPr/>
        </p:nvCxnSpPr>
        <p:spPr>
          <a:xfrm flipH="1">
            <a:off x="1671549" y="3397395"/>
            <a:ext cx="75379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617841-6FE6-42C2-9DBC-CB19E84140BF}"/>
              </a:ext>
            </a:extLst>
          </p:cNvPr>
          <p:cNvCxnSpPr/>
          <p:nvPr/>
        </p:nvCxnSpPr>
        <p:spPr>
          <a:xfrm>
            <a:off x="2669462" y="4314383"/>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0BD5061-ADB0-42CD-BD2C-4AC401C2FD5F}"/>
              </a:ext>
            </a:extLst>
          </p:cNvPr>
          <p:cNvCxnSpPr/>
          <p:nvPr/>
        </p:nvCxnSpPr>
        <p:spPr>
          <a:xfrm>
            <a:off x="5261106" y="4322798"/>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833E998-68AF-4019-9736-B05AECBCC57B}"/>
              </a:ext>
            </a:extLst>
          </p:cNvPr>
          <p:cNvCxnSpPr/>
          <p:nvPr/>
        </p:nvCxnSpPr>
        <p:spPr>
          <a:xfrm>
            <a:off x="7823074" y="4312718"/>
            <a:ext cx="444475" cy="33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9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3">
            <a:extLst>
              <a:ext uri="{FF2B5EF4-FFF2-40B4-BE49-F238E27FC236}">
                <a16:creationId xmlns:a16="http://schemas.microsoft.com/office/drawing/2014/main" id="{7CF12020-DE87-ACA9-2D6C-C9F4B78251C3}"/>
              </a:ext>
            </a:extLst>
          </p:cNvPr>
          <p:cNvPicPr preferRelativeResize="0"/>
          <p:nvPr/>
        </p:nvPicPr>
        <p:blipFill rotWithShape="1">
          <a:blip r:embed="rId2">
            <a:alphaModFix/>
          </a:blip>
          <a:srcRect t="25940" r="399"/>
          <a:stretch/>
        </p:blipFill>
        <p:spPr>
          <a:xfrm>
            <a:off x="1123474" y="834720"/>
            <a:ext cx="10396582" cy="5465160"/>
          </a:xfrm>
          <a:prstGeom prst="rect">
            <a:avLst/>
          </a:prstGeom>
          <a:noFill/>
          <a:ln>
            <a:noFill/>
          </a:ln>
        </p:spPr>
      </p:pic>
      <p:sp>
        <p:nvSpPr>
          <p:cNvPr id="2" name="Title 1">
            <a:extLst>
              <a:ext uri="{FF2B5EF4-FFF2-40B4-BE49-F238E27FC236}">
                <a16:creationId xmlns:a16="http://schemas.microsoft.com/office/drawing/2014/main" id="{103AC769-74B3-68F4-AF2D-6B8497CBE2FF}"/>
              </a:ext>
            </a:extLst>
          </p:cNvPr>
          <p:cNvSpPr>
            <a:spLocks noGrp="1"/>
          </p:cNvSpPr>
          <p:nvPr>
            <p:ph type="title"/>
          </p:nvPr>
        </p:nvSpPr>
        <p:spPr>
          <a:xfrm>
            <a:off x="4075220" y="2460256"/>
            <a:ext cx="4550546" cy="1325563"/>
          </a:xfrm>
        </p:spPr>
        <p:txBody>
          <a:bodyPr/>
          <a:lstStyle/>
          <a:p>
            <a:r>
              <a:rPr lang="en-GB" sz="4000" b="1" dirty="0">
                <a:latin typeface="Arial" panose="020B0604020202020204" pitchFamily="34" charset="0"/>
                <a:ea typeface="+mn-ea"/>
                <a:cs typeface="Arial" panose="020B0604020202020204" pitchFamily="34" charset="0"/>
              </a:rPr>
              <a:t>Success Stories</a:t>
            </a:r>
          </a:p>
        </p:txBody>
      </p:sp>
      <p:pic>
        <p:nvPicPr>
          <p:cNvPr id="4" name="Google Shape;85;p13">
            <a:extLst>
              <a:ext uri="{FF2B5EF4-FFF2-40B4-BE49-F238E27FC236}">
                <a16:creationId xmlns:a16="http://schemas.microsoft.com/office/drawing/2014/main" id="{EBB76E60-C9B0-4BC7-2B51-5EFC56D1097D}"/>
              </a:ext>
            </a:extLst>
          </p:cNvPr>
          <p:cNvPicPr preferRelativeResize="0"/>
          <p:nvPr/>
        </p:nvPicPr>
        <p:blipFill rotWithShape="1">
          <a:blip r:embed="rId3">
            <a:alphaModFix/>
          </a:blip>
          <a:srcRect/>
          <a:stretch/>
        </p:blipFill>
        <p:spPr>
          <a:xfrm>
            <a:off x="9293868" y="96262"/>
            <a:ext cx="2778378" cy="1074400"/>
          </a:xfrm>
          <a:prstGeom prst="rect">
            <a:avLst/>
          </a:prstGeom>
          <a:noFill/>
          <a:ln>
            <a:noFill/>
          </a:ln>
        </p:spPr>
      </p:pic>
      <p:pic>
        <p:nvPicPr>
          <p:cNvPr id="5" name="Picture 4">
            <a:extLst>
              <a:ext uri="{FF2B5EF4-FFF2-40B4-BE49-F238E27FC236}">
                <a16:creationId xmlns:a16="http://schemas.microsoft.com/office/drawing/2014/main" id="{9FFB64A6-8E4F-FE93-C558-661A6A43B1FF}"/>
              </a:ext>
            </a:extLst>
          </p:cNvPr>
          <p:cNvPicPr>
            <a:picLocks noChangeAspect="1"/>
          </p:cNvPicPr>
          <p:nvPr/>
        </p:nvPicPr>
        <p:blipFill>
          <a:blip r:embed="rId4"/>
          <a:stretch>
            <a:fillRect/>
          </a:stretch>
        </p:blipFill>
        <p:spPr>
          <a:xfrm>
            <a:off x="6730510" y="3458186"/>
            <a:ext cx="3342401" cy="2228267"/>
          </a:xfrm>
          <a:prstGeom prst="rect">
            <a:avLst/>
          </a:prstGeom>
        </p:spPr>
      </p:pic>
      <p:pic>
        <p:nvPicPr>
          <p:cNvPr id="6" name="Picture 5">
            <a:extLst>
              <a:ext uri="{FF2B5EF4-FFF2-40B4-BE49-F238E27FC236}">
                <a16:creationId xmlns:a16="http://schemas.microsoft.com/office/drawing/2014/main" id="{D1D4A7A8-526B-B005-CA8A-85CA058A574A}"/>
              </a:ext>
            </a:extLst>
          </p:cNvPr>
          <p:cNvPicPr>
            <a:picLocks noChangeAspect="1"/>
          </p:cNvPicPr>
          <p:nvPr/>
        </p:nvPicPr>
        <p:blipFill>
          <a:blip r:embed="rId5"/>
          <a:stretch>
            <a:fillRect/>
          </a:stretch>
        </p:blipFill>
        <p:spPr>
          <a:xfrm>
            <a:off x="2392230" y="834720"/>
            <a:ext cx="2816441" cy="1877627"/>
          </a:xfrm>
          <a:prstGeom prst="rect">
            <a:avLst/>
          </a:prstGeom>
        </p:spPr>
      </p:pic>
    </p:spTree>
    <p:extLst>
      <p:ext uri="{BB962C8B-B14F-4D97-AF65-F5344CB8AC3E}">
        <p14:creationId xmlns:p14="http://schemas.microsoft.com/office/powerpoint/2010/main" val="297378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3C6EA8E84514992D517537F5C4AF0" ma:contentTypeVersion="19" ma:contentTypeDescription="Create a new document." ma:contentTypeScope="" ma:versionID="b922804026b7028f3a992feb0640ff60">
  <xsd:schema xmlns:xsd="http://www.w3.org/2001/XMLSchema" xmlns:xs="http://www.w3.org/2001/XMLSchema" xmlns:p="http://schemas.microsoft.com/office/2006/metadata/properties" xmlns:ns2="2e077d43-7c3c-4e51-91cd-36695594283c" xmlns:ns4="8f4d6b98-d4d9-4133-8f1b-61f9439e4102" xmlns:ns5="8936670f-ced3-42e5-89c3-1b9e94f165f4" xmlns:ns6="2c69bd3f-4a4f-4091-a2df-91fc1ff02c47" targetNamespace="http://schemas.microsoft.com/office/2006/metadata/properties" ma:root="true" ma:fieldsID="e29e0b9e0954230ddf86022e35e36cf1" ns2:_="" ns4:_="" ns5:_="" ns6:_="">
    <xsd:import namespace="2e077d43-7c3c-4e51-91cd-36695594283c"/>
    <xsd:import namespace="8f4d6b98-d4d9-4133-8f1b-61f9439e4102"/>
    <xsd:import namespace="8936670f-ced3-42e5-89c3-1b9e94f165f4"/>
    <xsd:import namespace="2c69bd3f-4a4f-4091-a2df-91fc1ff02c47"/>
    <xsd:element name="properties">
      <xsd:complexType>
        <xsd:sequence>
          <xsd:element name="documentManagement">
            <xsd:complexType>
              <xsd:all>
                <xsd:element ref="ns2:SharedWithUsers" minOccurs="0"/>
                <xsd:element ref="ns2:SharedWithDetails" minOccurs="0"/>
                <xsd:element ref="ns4:MediaServiceAutoTags" minOccurs="0"/>
                <xsd:element ref="ns4:MediaServiceOCR" minOccurs="0"/>
                <xsd:element ref="ns5:MediaServiceMetadata" minOccurs="0"/>
                <xsd:element ref="ns5:MediaServiceFastMetadata" minOccurs="0"/>
                <xsd:element ref="ns5:MediaServiceGenerationTime" minOccurs="0"/>
                <xsd:element ref="ns5:MediaServiceEventHashCode" minOccurs="0"/>
                <xsd:element ref="ns5:MediaServiceDateTaken" minOccurs="0"/>
                <xsd:element ref="ns5:MediaServiceLocation" minOccurs="0"/>
                <xsd:element ref="ns5:MediaServiceAutoKeyPoints" minOccurs="0"/>
                <xsd:element ref="ns5:MediaServiceKeyPoints" minOccurs="0"/>
                <xsd:element ref="ns5:Boardmeetingdate" minOccurs="0"/>
                <xsd:element ref="ns5:Filmversion" minOccurs="0"/>
                <xsd:element ref="ns5:MediaLengthInSeconds" minOccurs="0"/>
                <xsd:element ref="ns5: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77d43-7c3c-4e51-91cd-3669559428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4d6b98-d4d9-4133-8f1b-61f9439e4102"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6670f-ced3-42e5-89c3-1b9e94f165f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Boardmeetingdate" ma:index="21" nillable="true" ma:displayName="Board meeting date" ma:format="Dropdown" ma:internalName="Boardmeetingdate">
      <xsd:simpleType>
        <xsd:restriction base="dms:Choice">
          <xsd:enumeration value="March 2020"/>
          <xsd:enumeration value="July 2020"/>
          <xsd:enumeration value="November 2020"/>
        </xsd:restriction>
      </xsd:simpleType>
    </xsd:element>
    <xsd:element name="Filmversion" ma:index="22" nillable="true" ma:displayName="Film version" ma:format="Dropdown" ma:internalName="Filmversion">
      <xsd:simpleType>
        <xsd:restriction base="dms:Choice">
          <xsd:enumeration value="Draft"/>
          <xsd:enumeration value="Final"/>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4037e07-06cc-478a-a686-395263449d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69bd3f-4a4f-4091-a2df-91fc1ff02c4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bd74307-251b-4838-ac25-3916a13af2ff}" ma:internalName="TaxCatchAll" ma:showField="CatchAllData" ma:web="2c69bd3f-4a4f-4091-a2df-91fc1ff02c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D3391-4B86-4CB9-A172-3631C3AF0FFA}"/>
</file>

<file path=customXml/itemProps2.xml><?xml version="1.0" encoding="utf-8"?>
<ds:datastoreItem xmlns:ds="http://schemas.openxmlformats.org/officeDocument/2006/customXml" ds:itemID="{1AAD980C-5C9C-4838-BE09-C83540C80CD2}"/>
</file>

<file path=docProps/app.xml><?xml version="1.0" encoding="utf-8"?>
<Properties xmlns="http://schemas.openxmlformats.org/officeDocument/2006/extended-properties" xmlns:vt="http://schemas.openxmlformats.org/officeDocument/2006/docPropsVTypes">
  <TotalTime>94</TotalTime>
  <Words>1242</Words>
  <Application>Microsoft Office PowerPoint</Application>
  <PresentationFormat>Widescreen</PresentationFormat>
  <Paragraphs>144</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Muli</vt:lpstr>
      <vt:lpstr>Office Theme</vt:lpstr>
      <vt:lpstr>PowerPoint Presentation</vt:lpstr>
      <vt:lpstr>Welcome </vt:lpstr>
      <vt:lpstr>PowerPoint Presentation</vt:lpstr>
      <vt:lpstr>Work with Network Homes</vt:lpstr>
      <vt:lpstr>PowerPoint Presentation</vt:lpstr>
      <vt:lpstr>Apprenticeships and Work Experience</vt:lpstr>
      <vt:lpstr>Apprenticeship Courses   Below is a list of some of the Apprenticeship courses that are available to us </vt:lpstr>
      <vt:lpstr>PowerPoint Presentation</vt:lpstr>
      <vt:lpstr>Success Stories</vt:lpstr>
      <vt:lpstr>Emma</vt:lpstr>
      <vt:lpstr>Karimm</vt:lpstr>
      <vt:lpstr>Nathan</vt:lpstr>
      <vt:lpstr>Monir</vt:lpstr>
      <vt:lpstr>PowerPoint Presentation</vt:lpstr>
      <vt:lpstr>Typical Interview Questions and What we Look for </vt:lpstr>
      <vt:lpstr>PowerPoint Presentation</vt:lpstr>
      <vt:lpstr>CV Writing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Routley</dc:creator>
  <cp:lastModifiedBy>Abigail Routley</cp:lastModifiedBy>
  <cp:revision>7</cp:revision>
  <dcterms:created xsi:type="dcterms:W3CDTF">2022-07-07T12:57:42Z</dcterms:created>
  <dcterms:modified xsi:type="dcterms:W3CDTF">2022-07-12T13:15:01Z</dcterms:modified>
</cp:coreProperties>
</file>