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421" r:id="rId3"/>
    <p:sldId id="422" r:id="rId4"/>
    <p:sldId id="516" r:id="rId5"/>
    <p:sldId id="424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477" r:id="rId19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 Horvat" initials="FH" lastIdx="1" clrIdx="0">
    <p:extLst>
      <p:ext uri="{19B8F6BF-5375-455C-9EA6-DF929625EA0E}">
        <p15:presenceInfo xmlns:p15="http://schemas.microsoft.com/office/powerpoint/2012/main" userId="S::florin.horvat@arjconstruction.co.uk::39406ad5-df97-43c7-8250-c166fc1cac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5429" autoAdjust="0"/>
  </p:normalViewPr>
  <p:slideViewPr>
    <p:cSldViewPr>
      <p:cViewPr varScale="1">
        <p:scale>
          <a:sx n="78" d="100"/>
          <a:sy n="78" d="100"/>
        </p:scale>
        <p:origin x="122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49" d="100"/>
          <a:sy n="49" d="100"/>
        </p:scale>
        <p:origin x="295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5" y="1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57B1A0F7-F41B-4D85-B3E7-E6884141911D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272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r>
              <a:rPr lang="en-GB"/>
              <a:t>hhhhh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5" y="9428272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917BC8C9-318D-4025-999A-6939B8813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004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5" y="1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6443B0E1-CD59-46A6-98A9-114DB606B93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6" y="4715832"/>
            <a:ext cx="5436909" cy="4466648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272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r>
              <a:rPr lang="en-GB"/>
              <a:t>hhhhh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5" y="9428272"/>
            <a:ext cx="2946275" cy="49667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84FBD9A-91CB-44EE-8875-F8BD2081A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316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5F03-441F-4847-B6A3-D2696963AA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8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en-GB" dirty="0">
                <a:solidFill>
                  <a:srgbClr val="1A1A1A"/>
                </a:solidFill>
                <a:latin typeface="Calibri" panose="020F0502020204030204" pitchFamily="34" charset="0"/>
              </a:rPr>
              <a:t>Brenda walked onto one of our sites, asked for a job, impressed our site management team and is now an employee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hhhhh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BD9A-91CB-44EE-8875-F8BD2081A5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9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en-GB" dirty="0">
                <a:solidFill>
                  <a:srgbClr val="1A1A1A"/>
                </a:solidFill>
                <a:latin typeface="Calibri" panose="020F0502020204030204" pitchFamily="34" charset="0"/>
              </a:rPr>
              <a:t>Brenda walked onto one of our sites, asked for a job, impressed our site management team and is now an employee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hhhhh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BD9A-91CB-44EE-8875-F8BD2081A5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75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hhhhh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BD9A-91CB-44EE-8875-F8BD2081A5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5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hhhhh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BD9A-91CB-44EE-8875-F8BD2081A5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2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hhhhh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BD9A-91CB-44EE-8875-F8BD2081A58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hhhhh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BD9A-91CB-44EE-8875-F8BD2081A5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02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DD6AA3-6DA5-451E-A4AF-31F1DEC543D9}"/>
              </a:ext>
            </a:extLst>
          </p:cNvPr>
          <p:cNvSpPr/>
          <p:nvPr userDrawn="1"/>
        </p:nvSpPr>
        <p:spPr>
          <a:xfrm>
            <a:off x="8636842" y="6211615"/>
            <a:ext cx="918200" cy="341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Page |</a:t>
            </a:r>
            <a:r>
              <a:rPr lang="en-GB" altLang="en-US" sz="1400" b="1" dirty="0">
                <a:solidFill>
                  <a:schemeClr val="tx1"/>
                </a:solidFill>
              </a:rPr>
              <a:t> </a:t>
            </a:r>
            <a:fld id="{05496E46-7C5D-4474-BE1E-FA03042B016D}" type="slidenum">
              <a:rPr lang="en-GB" altLang="en-US" sz="1400" b="1" smtClean="0">
                <a:solidFill>
                  <a:schemeClr val="tx1"/>
                </a:solidFill>
              </a:rPr>
              <a:pPr/>
              <a:t>‹#›</a:t>
            </a:fld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8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916D1-22A0-4AA8-BF36-11A9805CD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9910" y="260648"/>
            <a:ext cx="713610" cy="584700"/>
          </a:xfrm>
          <a:prstGeom prst="rect">
            <a:avLst/>
          </a:prstGeom>
        </p:spPr>
      </p:pic>
      <p:pic>
        <p:nvPicPr>
          <p:cNvPr id="3" name="Picture 4" descr="Our story | Network Homes">
            <a:extLst>
              <a:ext uri="{FF2B5EF4-FFF2-40B4-BE49-F238E27FC236}">
                <a16:creationId xmlns:a16="http://schemas.microsoft.com/office/drawing/2014/main" id="{1344DA24-90B3-5F51-16D5-253CEEAAC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272408"/>
            <a:ext cx="1800200" cy="5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6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916D1-22A0-4AA8-BF36-11A9805CD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9910" y="6081536"/>
            <a:ext cx="713610" cy="584700"/>
          </a:xfrm>
          <a:prstGeom prst="rect">
            <a:avLst/>
          </a:prstGeom>
        </p:spPr>
      </p:pic>
      <p:pic>
        <p:nvPicPr>
          <p:cNvPr id="3" name="Picture 4" descr="Our story | Network Homes">
            <a:extLst>
              <a:ext uri="{FF2B5EF4-FFF2-40B4-BE49-F238E27FC236}">
                <a16:creationId xmlns:a16="http://schemas.microsoft.com/office/drawing/2014/main" id="{1344DA24-90B3-5F51-16D5-253CEEAAC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6093296"/>
            <a:ext cx="1800200" cy="5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EB5CF8-EC3F-411A-A0A2-DA9F57A291F7}"/>
              </a:ext>
            </a:extLst>
          </p:cNvPr>
          <p:cNvCxnSpPr>
            <a:cxnSpLocks/>
          </p:cNvCxnSpPr>
          <p:nvPr userDrawn="1"/>
        </p:nvCxnSpPr>
        <p:spPr>
          <a:xfrm>
            <a:off x="-87560" y="976312"/>
            <a:ext cx="100091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8DFD926-28C5-44C1-B284-AD7CE0F15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9910" y="260648"/>
            <a:ext cx="713610" cy="5847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C7AF67-2D57-45ED-AB53-4D3BFD5D131A}"/>
              </a:ext>
            </a:extLst>
          </p:cNvPr>
          <p:cNvCxnSpPr>
            <a:cxnSpLocks/>
          </p:cNvCxnSpPr>
          <p:nvPr userDrawn="1"/>
        </p:nvCxnSpPr>
        <p:spPr>
          <a:xfrm>
            <a:off x="-87560" y="5881687"/>
            <a:ext cx="100091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4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EB5CF8-EC3F-411A-A0A2-DA9F57A291F7}"/>
              </a:ext>
            </a:extLst>
          </p:cNvPr>
          <p:cNvCxnSpPr>
            <a:cxnSpLocks/>
          </p:cNvCxnSpPr>
          <p:nvPr userDrawn="1"/>
        </p:nvCxnSpPr>
        <p:spPr>
          <a:xfrm>
            <a:off x="-87560" y="976312"/>
            <a:ext cx="100091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C7AF67-2D57-45ED-AB53-4D3BFD5D131A}"/>
              </a:ext>
            </a:extLst>
          </p:cNvPr>
          <p:cNvCxnSpPr>
            <a:cxnSpLocks/>
          </p:cNvCxnSpPr>
          <p:nvPr userDrawn="1"/>
        </p:nvCxnSpPr>
        <p:spPr>
          <a:xfrm>
            <a:off x="-87560" y="5881687"/>
            <a:ext cx="100091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5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cruitment@arj.co.u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j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68AEFDA5-A594-105E-4A52-11D1800692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 r="17015" b="106"/>
          <a:stretch/>
        </p:blipFill>
        <p:spPr>
          <a:xfrm>
            <a:off x="0" y="957874"/>
            <a:ext cx="9906000" cy="5900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35636-F751-4CEA-A9A8-1BEF7E59EFD5}"/>
              </a:ext>
            </a:extLst>
          </p:cNvPr>
          <p:cNvSpPr txBox="1"/>
          <p:nvPr/>
        </p:nvSpPr>
        <p:spPr>
          <a:xfrm>
            <a:off x="1856656" y="2846546"/>
            <a:ext cx="6192688" cy="1446550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400" b="1" dirty="0"/>
              <a:t>AN INSIGHT TALK WITH </a:t>
            </a:r>
            <a:br>
              <a:rPr lang="en-GB" sz="4400" b="1" dirty="0"/>
            </a:br>
            <a:r>
              <a:rPr lang="en-GB" sz="4400" b="1" dirty="0"/>
              <a:t>ARJ CONSTRUCTION</a:t>
            </a:r>
          </a:p>
        </p:txBody>
      </p:sp>
    </p:spTree>
    <p:extLst>
      <p:ext uri="{BB962C8B-B14F-4D97-AF65-F5344CB8AC3E}">
        <p14:creationId xmlns:p14="http://schemas.microsoft.com/office/powerpoint/2010/main" val="381469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9057480" cy="400466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Construction involves a lot of social value, which means we work with and support charities, schools, colleges, and businesses in the communities close to our sites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We hire apprentices through an Apprenticeship Training Agency like Joe Brennan Training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The minimum entry level requirement for an apprenticeship is Level 4 in English and Maths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It can take 1-7 years to qualify in a particular field e.g. architect 7 years full time vs carpenter 2 years full time. Study times will vary for full time vs part time courses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718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OPPORTUNITIES AND PATHWAYS INTO CONSTRUCTION</a:t>
            </a:r>
          </a:p>
        </p:txBody>
      </p:sp>
    </p:spTree>
    <p:extLst>
      <p:ext uri="{BB962C8B-B14F-4D97-AF65-F5344CB8AC3E}">
        <p14:creationId xmlns:p14="http://schemas.microsoft.com/office/powerpoint/2010/main" val="14080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Three of our quantity surveyors completed their degrees via Higher Apprenticeship schemes whilst being employed and achieved First Class Honours. They are already managing some of their own projects 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We have seven trainee surveyors working for us whilst completing their degrees 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We currently have two site management trainees working for us </a:t>
            </a:r>
          </a:p>
          <a:p>
            <a:pPr lvl="1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Brenda walked onto one of our sites, asked for a job, impressed our site management team and is now an employee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We will have five trade apprentices on our Burnt Oak project via Joe Brennan Training, plus others on other sites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306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OUR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30981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 pitchFamily="34" charset="0"/>
              </a:rPr>
              <a:t>Attitude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Be proactive - ‘be more Brenda’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Show enthusiasm and commitment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Adopt good time management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Remember the employment market is competitive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710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APPLYING FOR JOBS AND PREPARING FOR INTERVIEWS</a:t>
            </a:r>
          </a:p>
        </p:txBody>
      </p:sp>
    </p:spTree>
    <p:extLst>
      <p:ext uri="{BB962C8B-B14F-4D97-AF65-F5344CB8AC3E}">
        <p14:creationId xmlns:p14="http://schemas.microsoft.com/office/powerpoint/2010/main" val="25492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 pitchFamily="34" charset="0"/>
              </a:rPr>
              <a:t>CV Tips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Your CV should be up to date and concise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Check spelling, grammar and dates of education/work experience carefully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Prepare a covering email to send to an employer/agency explaining why you should be considered and why you want to work in construction/for that business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Include an ‘About me’ section – avoid cliches and hobbies. Use this space to describe your attributes e.g. strong leader and very organised. Include examples 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Make sure your CV is presentable (especially for creative roles) and include contact details. Templates are available online to help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Ask someone to review your CV. A second pair of eyes is always good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1D74B-36CC-6693-5D8B-6F147A30D6F3}"/>
              </a:ext>
            </a:extLst>
          </p:cNvPr>
          <p:cNvSpPr/>
          <p:nvPr/>
        </p:nvSpPr>
        <p:spPr>
          <a:xfrm>
            <a:off x="180000" y="324000"/>
            <a:ext cx="710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APPLYING FOR JOBS AND PREPARING FOR INTERVIEWS</a:t>
            </a:r>
          </a:p>
        </p:txBody>
      </p:sp>
    </p:spTree>
    <p:extLst>
      <p:ext uri="{BB962C8B-B14F-4D97-AF65-F5344CB8AC3E}">
        <p14:creationId xmlns:p14="http://schemas.microsoft.com/office/powerpoint/2010/main" val="40608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 pitchFamily="34" charset="0"/>
              </a:rPr>
              <a:t>Interview Tips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Research, research, research!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Be presentable – smart appearance and remember to smile and hold eye contact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Be on time, every time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Shake hands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Be confident – they chose to interview you after all!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Remember to take note of the interviewer’s name 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rgbClr val="1A1A1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045B7-98F4-C7C7-D8D6-7C1A4744664B}"/>
              </a:ext>
            </a:extLst>
          </p:cNvPr>
          <p:cNvSpPr/>
          <p:nvPr/>
        </p:nvSpPr>
        <p:spPr>
          <a:xfrm>
            <a:off x="180000" y="324000"/>
            <a:ext cx="710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APPLYING FOR JOBS AND PREPARING FOR INTERVIEWS</a:t>
            </a:r>
          </a:p>
        </p:txBody>
      </p:sp>
    </p:spTree>
    <p:extLst>
      <p:ext uri="{BB962C8B-B14F-4D97-AF65-F5344CB8AC3E}">
        <p14:creationId xmlns:p14="http://schemas.microsoft.com/office/powerpoint/2010/main" val="8408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 pitchFamily="34" charset="0"/>
              </a:rPr>
              <a:t>Interview Tips Continued…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Familiarise yourself with your own CV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Be familiar with the job description and ready to explain why your skills match what the company is looking for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Review typical interview questions and be ready to talk about past experiences (work and life based) that demonstrate the skills you stated on your application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Think of 2-3 questions you might want to ask during/at the end of the interview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000" dirty="0">
              <a:solidFill>
                <a:srgbClr val="1A1A1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7D724-D918-F5FD-44F7-80D0730A4549}"/>
              </a:ext>
            </a:extLst>
          </p:cNvPr>
          <p:cNvSpPr/>
          <p:nvPr/>
        </p:nvSpPr>
        <p:spPr>
          <a:xfrm>
            <a:off x="180000" y="324000"/>
            <a:ext cx="710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APPLYING FOR JOBS AND PREPARING FOR INTERVIEWS</a:t>
            </a:r>
          </a:p>
        </p:txBody>
      </p:sp>
    </p:spTree>
    <p:extLst>
      <p:ext uri="{BB962C8B-B14F-4D97-AF65-F5344CB8AC3E}">
        <p14:creationId xmlns:p14="http://schemas.microsoft.com/office/powerpoint/2010/main" val="41380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1A1A1A"/>
                </a:solidFill>
                <a:latin typeface="Calibri" panose="020F0502020204030204" pitchFamily="34" charset="0"/>
              </a:rPr>
              <a:t>Interview Tips Continued…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If an interview is online: 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Make sure your volume and camera are turned on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Consider location – where you conduct the interview from is important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Blur your background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Minimise background noise 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Be smartly presented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rgbClr val="1A1A1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6297B-1D66-16A7-A788-EB9A98C93C1A}"/>
              </a:ext>
            </a:extLst>
          </p:cNvPr>
          <p:cNvSpPr/>
          <p:nvPr/>
        </p:nvSpPr>
        <p:spPr>
          <a:xfrm>
            <a:off x="180000" y="324000"/>
            <a:ext cx="710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APPLYING FOR JOBS AND PREPARING FOR INTERVIEWS</a:t>
            </a:r>
          </a:p>
        </p:txBody>
      </p:sp>
    </p:spTree>
    <p:extLst>
      <p:ext uri="{BB962C8B-B14F-4D97-AF65-F5344CB8AC3E}">
        <p14:creationId xmlns:p14="http://schemas.microsoft.com/office/powerpoint/2010/main" val="218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							</a:t>
            </a:r>
            <a:r>
              <a:rPr lang="en-GB" sz="3600" dirty="0">
                <a:latin typeface="+mn-lt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39119" r="27791" b="15279"/>
          <a:stretch/>
        </p:blipFill>
        <p:spPr>
          <a:xfrm>
            <a:off x="3253787" y="3056764"/>
            <a:ext cx="3398426" cy="252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7C7D5-D3E2-49D6-8F4A-867BA93F9025}"/>
              </a:ext>
            </a:extLst>
          </p:cNvPr>
          <p:cNvSpPr txBox="1"/>
          <p:nvPr/>
        </p:nvSpPr>
        <p:spPr>
          <a:xfrm>
            <a:off x="848544" y="1340768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600" b="1" dirty="0"/>
              <a:t>Thank you for your attention</a:t>
            </a:r>
          </a:p>
          <a:p>
            <a:pPr marL="0" indent="0" algn="ctr">
              <a:buNone/>
            </a:pPr>
            <a:r>
              <a:rPr lang="en-GB" sz="3600" dirty="0"/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51DED-8815-8526-B9C7-A16EFDE2F4DB}"/>
              </a:ext>
            </a:extLst>
          </p:cNvPr>
          <p:cNvSpPr txBox="1"/>
          <p:nvPr/>
        </p:nvSpPr>
        <p:spPr>
          <a:xfrm>
            <a:off x="992560" y="606369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 free to contact Michael Wright or Sam Carroll via email: </a:t>
            </a:r>
            <a:r>
              <a:rPr lang="en-US" dirty="0">
                <a:hlinkClick r:id="rId3"/>
              </a:rPr>
              <a:t>recruitment@arj.co.</a:t>
            </a:r>
            <a:r>
              <a:rPr lang="en-US">
                <a:hlinkClick r:id="rId3"/>
              </a:rPr>
              <a:t>uk</a:t>
            </a:r>
            <a:r>
              <a:rPr lang="en-US"/>
              <a:t> </a:t>
            </a:r>
          </a:p>
          <a:p>
            <a:pPr algn="ctr"/>
            <a:r>
              <a:rPr lang="en-GB"/>
              <a:t>or </a:t>
            </a:r>
            <a:r>
              <a:rPr lang="en-GB" dirty="0"/>
              <a:t>to visit our </a:t>
            </a:r>
            <a:r>
              <a:rPr lang="en-GB"/>
              <a:t>website </a:t>
            </a:r>
            <a:r>
              <a:rPr lang="en-GB">
                <a:hlinkClick r:id="rId4"/>
              </a:rPr>
              <a:t>www.arj.co.uk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4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0000" y="323850"/>
            <a:ext cx="2292350" cy="504825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+mn-lt"/>
              </a:rPr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000" y="1152000"/>
            <a:ext cx="8913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We have been around for more than 30 years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We are based in Stevenage but work mainly in London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We construct new buildings and refurbish old ones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Most of our projects are apartment blocks, but we have also worked on offices, education, retail and hospital projects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Our past and current clients include: Booking.com, Metro Bank, Network Homes, Southern Housing Group, Brunel University, and Thomas’s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27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0000" y="323850"/>
            <a:ext cx="3764888" cy="504825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+mn-lt"/>
              </a:rPr>
              <a:t>WHAT WE’LL COVER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000" y="1152000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Mini quiz – What do you know about the UK construction industry?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Our work with Network Homes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An industry overview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Opportunities and pathways into construction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Our success stories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Applying for jobs and preparing for interviews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736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What is the annual turnover of the UK construction industry?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£117 billion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£250 billion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£50 billion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 marL="0" indent="0" algn="r">
              <a:buNone/>
            </a:pPr>
            <a:endParaRPr lang="en-GB" sz="1600" b="1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MINI QUIZ</a:t>
            </a:r>
          </a:p>
        </p:txBody>
      </p:sp>
    </p:spTree>
    <p:extLst>
      <p:ext uri="{BB962C8B-B14F-4D97-AF65-F5344CB8AC3E}">
        <p14:creationId xmlns:p14="http://schemas.microsoft.com/office/powerpoint/2010/main" val="33197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How many UK based companies are linked to the construction sector? 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100,000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200,000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300,000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 marL="0" indent="0" algn="r">
              <a:buNone/>
            </a:pPr>
            <a:endParaRPr lang="en-GB" sz="1600" b="1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endParaRPr lang="en-GB" sz="1600" dirty="0">
              <a:solidFill>
                <a:srgbClr val="1A1A1A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MINI QUIZ</a:t>
            </a:r>
          </a:p>
        </p:txBody>
      </p:sp>
    </p:spTree>
    <p:extLst>
      <p:ext uri="{BB962C8B-B14F-4D97-AF65-F5344CB8AC3E}">
        <p14:creationId xmlns:p14="http://schemas.microsoft.com/office/powerpoint/2010/main" val="5636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How many people are employed in the UK construction industry?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1 million 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3 million </a:t>
            </a:r>
          </a:p>
          <a:p>
            <a:pPr marL="914400" lvl="1" indent="-457200">
              <a:spcAft>
                <a:spcPts val="1200"/>
              </a:spcAft>
              <a:buAutoNum type="alphaUcParenR"/>
            </a:pPr>
            <a:r>
              <a:rPr lang="en-GB" sz="2000" dirty="0"/>
              <a:t>4 million 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MINI QUIZ</a:t>
            </a:r>
          </a:p>
        </p:txBody>
      </p:sp>
    </p:spTree>
    <p:extLst>
      <p:ext uri="{BB962C8B-B14F-4D97-AF65-F5344CB8AC3E}">
        <p14:creationId xmlns:p14="http://schemas.microsoft.com/office/powerpoint/2010/main" val="5462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5097040" cy="489585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We are building 100 apartments, office space, and an underground car park at </a:t>
            </a:r>
            <a:b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</a:b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98-102 Burnt Oak Broadway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We are using concrete reinforced with steel for the main structure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The building will be 13 storeys high with a basement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The project value is over £21million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There’ll be up to 80 people working on site, plus head office and supply chain support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4869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OUR WORK WITH NETWORK HOMES</a:t>
            </a:r>
          </a:p>
        </p:txBody>
      </p:sp>
      <p:pic>
        <p:nvPicPr>
          <p:cNvPr id="5" name="Picture 4" descr="A picture containing text, sky, outdoor, street&#10;&#10;Description automatically generated">
            <a:extLst>
              <a:ext uri="{FF2B5EF4-FFF2-40B4-BE49-F238E27FC236}">
                <a16:creationId xmlns:a16="http://schemas.microsoft.com/office/drawing/2014/main" id="{97D83583-061A-BBE9-BCDC-A1E2A7D9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8" t="2456" r="9214" b="3843"/>
          <a:stretch/>
        </p:blipFill>
        <p:spPr>
          <a:xfrm>
            <a:off x="5673080" y="1152525"/>
            <a:ext cx="3744416" cy="44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The construction sector is one of the largest in the UK economy, employing 3.1 million people. That’s nearly 10% of the whole workforce!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There is a large skills shortage in the industry, meaning lots of opportunities for jobs and apprenticeships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We are a main contractor, like most construction companies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Main contractors are like event planners. We bring lots of specialists together, like architects, structural engineers, ground workers, concrete frame subcontractors, bricklayers and kitchen installers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Main contractors plan how a building will be built (logistics and construction method) and then manage all the specialists to build it correctly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3411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AN INDUSTRY OVERVIEW</a:t>
            </a:r>
          </a:p>
        </p:txBody>
      </p:sp>
    </p:spTree>
    <p:extLst>
      <p:ext uri="{BB962C8B-B14F-4D97-AF65-F5344CB8AC3E}">
        <p14:creationId xmlns:p14="http://schemas.microsoft.com/office/powerpoint/2010/main" val="13505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00" y="1152525"/>
            <a:ext cx="8985250" cy="489585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There is a wide variety of jobs in the industry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Jobs can be academic/white collar or vocational/blue collar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Main contractor opportunities include: site and project managers, technical roles, like design management, roles involving money, like quantity surveying and finance, and support roles like marketing, bid writing, HR, IT, and buying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Trade opportunities (blue collar) include: electricians, plumbers, bricklayers, carpenters and many more </a:t>
            </a:r>
          </a:p>
          <a:p>
            <a:pPr lvl="1">
              <a:spcAft>
                <a:spcPts val="1800"/>
              </a:spcAft>
            </a:pPr>
            <a:r>
              <a:rPr lang="en-GB" sz="2000" dirty="0">
                <a:solidFill>
                  <a:srgbClr val="1A1A1A"/>
                </a:solidFill>
                <a:latin typeface="Calibri" panose="020F0502020204030204" pitchFamily="34" charset="0"/>
              </a:rPr>
              <a:t>71% of apprentices come via SMEs (trades/subcontractors)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000" y="324000"/>
            <a:ext cx="718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/>
              <a:t>OPPORTUNITIES AND PATHWAYS INTO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9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3C6EA8E84514992D517537F5C4AF0" ma:contentTypeVersion="19" ma:contentTypeDescription="Create a new document." ma:contentTypeScope="" ma:versionID="b922804026b7028f3a992feb0640ff60">
  <xsd:schema xmlns:xsd="http://www.w3.org/2001/XMLSchema" xmlns:xs="http://www.w3.org/2001/XMLSchema" xmlns:p="http://schemas.microsoft.com/office/2006/metadata/properties" xmlns:ns2="2e077d43-7c3c-4e51-91cd-36695594283c" xmlns:ns4="8f4d6b98-d4d9-4133-8f1b-61f9439e4102" xmlns:ns5="8936670f-ced3-42e5-89c3-1b9e94f165f4" xmlns:ns6="2c69bd3f-4a4f-4091-a2df-91fc1ff02c47" targetNamespace="http://schemas.microsoft.com/office/2006/metadata/properties" ma:root="true" ma:fieldsID="e29e0b9e0954230ddf86022e35e36cf1" ns2:_="" ns4:_="" ns5:_="" ns6:_="">
    <xsd:import namespace="2e077d43-7c3c-4e51-91cd-36695594283c"/>
    <xsd:import namespace="8f4d6b98-d4d9-4133-8f1b-61f9439e4102"/>
    <xsd:import namespace="8936670f-ced3-42e5-89c3-1b9e94f165f4"/>
    <xsd:import namespace="2c69bd3f-4a4f-4091-a2df-91fc1ff02c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4:MediaServiceAutoTags" minOccurs="0"/>
                <xsd:element ref="ns4:MediaServiceOCR" minOccurs="0"/>
                <xsd:element ref="ns5:MediaServiceMetadata" minOccurs="0"/>
                <xsd:element ref="ns5:MediaServiceFastMetadata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5:Boardmeetingdate" minOccurs="0"/>
                <xsd:element ref="ns5:Filmversion" minOccurs="0"/>
                <xsd:element ref="ns5:MediaLengthInSeconds" minOccurs="0"/>
                <xsd:element ref="ns5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77d43-7c3c-4e51-91cd-3669559428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d6b98-d4d9-4133-8f1b-61f9439e4102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6670f-ced3-42e5-89c3-1b9e94f16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Boardmeetingdate" ma:index="21" nillable="true" ma:displayName="Board meeting date" ma:format="Dropdown" ma:internalName="Boardmeetingdate">
      <xsd:simpleType>
        <xsd:restriction base="dms:Choice">
          <xsd:enumeration value="March 2020"/>
          <xsd:enumeration value="July 2020"/>
          <xsd:enumeration value="November 2020"/>
        </xsd:restriction>
      </xsd:simpleType>
    </xsd:element>
    <xsd:element name="Filmversion" ma:index="22" nillable="true" ma:displayName="Film version" ma:format="Dropdown" ma:internalName="Filmversion">
      <xsd:simpleType>
        <xsd:restriction base="dms:Choice">
          <xsd:enumeration value="Draft"/>
          <xsd:enumeration value="Final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4037e07-06cc-478a-a686-395263449d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9bd3f-4a4f-4091-a2df-91fc1ff02c47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fbd74307-251b-4838-ac25-3916a13af2ff}" ma:internalName="TaxCatchAll" ma:showField="CatchAllData" ma:web="2c69bd3f-4a4f-4091-a2df-91fc1ff02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60E03B-DCEA-45E1-A59E-76872CD1BEA1}"/>
</file>

<file path=customXml/itemProps2.xml><?xml version="1.0" encoding="utf-8"?>
<ds:datastoreItem xmlns:ds="http://schemas.openxmlformats.org/officeDocument/2006/customXml" ds:itemID="{92A1CDD3-D8AC-4E45-A76B-91214EA79AA4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35338</TotalTime>
  <Words>1116</Words>
  <Application>Microsoft Office PowerPoint</Application>
  <PresentationFormat>A4 Paper (210x297 mm)</PresentationFormat>
  <Paragraphs>129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1_Office Theme</vt:lpstr>
      <vt:lpstr>PowerPoint Presentation</vt:lpstr>
      <vt:lpstr>INTRODUCTION</vt:lpstr>
      <vt:lpstr>WHAT WE’LL COVER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</dc:creator>
  <cp:lastModifiedBy>Sam Carroll</cp:lastModifiedBy>
  <cp:revision>799</cp:revision>
  <cp:lastPrinted>2022-07-13T09:19:52Z</cp:lastPrinted>
  <dcterms:created xsi:type="dcterms:W3CDTF">2013-04-08T10:44:14Z</dcterms:created>
  <dcterms:modified xsi:type="dcterms:W3CDTF">2022-07-14T09:12:40Z</dcterms:modified>
</cp:coreProperties>
</file>