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486" r:id="rId5"/>
    <p:sldId id="452" r:id="rId6"/>
    <p:sldId id="466" r:id="rId7"/>
    <p:sldId id="477" r:id="rId8"/>
    <p:sldId id="487" r:id="rId9"/>
    <p:sldId id="485" r:id="rId10"/>
    <p:sldId id="484" r:id="rId11"/>
    <p:sldId id="462" r:id="rId12"/>
    <p:sldId id="483" r:id="rId13"/>
    <p:sldId id="482" r:id="rId14"/>
    <p:sldId id="463" r:id="rId15"/>
    <p:sldId id="475" r:id="rId16"/>
    <p:sldId id="476" r:id="rId17"/>
    <p:sldId id="4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Benz" initials="PB" lastIdx="1" clrIdx="0">
    <p:extLst>
      <p:ext uri="{19B8F6BF-5375-455C-9EA6-DF929625EA0E}">
        <p15:presenceInfo xmlns:p15="http://schemas.microsoft.com/office/powerpoint/2012/main" userId="S::Peter.Benz@networkhomes.org.uk::628406a6-20a1-4341-9f84-d0a88e5f6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BBAC4-096D-4940-9402-82BCCB750772}" v="23" dt="2021-06-23T09:19:50.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F69A2-9E2A-4956-A59A-C6C4E5CA63E3}" type="datetimeFigureOut">
              <a:rPr lang="en-GB" smtClean="0"/>
              <a:t>29/06/2021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539F2-6578-4DF5-80AB-5B729EC37CD2}" type="slidenum">
              <a:rPr lang="en-GB" smtClean="0"/>
              <a:t>‹#›</a:t>
            </a:fld>
            <a:endParaRPr lang="en-GB" dirty="0"/>
          </a:p>
        </p:txBody>
      </p:sp>
    </p:spTree>
    <p:extLst>
      <p:ext uri="{BB962C8B-B14F-4D97-AF65-F5344CB8AC3E}">
        <p14:creationId xmlns:p14="http://schemas.microsoft.com/office/powerpoint/2010/main" val="49248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all for taking the time to listen in to this lessons learnt lecture about ASB.   In this hour I hope to give you an insight into ASB, not so much about the policy &amp; procedure but in more general terms about making changes to our practices &amp; the positive impact this has had on the day to day to management of ASB.</a:t>
            </a:r>
          </a:p>
        </p:txBody>
      </p:sp>
      <p:sp>
        <p:nvSpPr>
          <p:cNvPr id="4" name="Slide Number Placeholder 3"/>
          <p:cNvSpPr>
            <a:spLocks noGrp="1"/>
          </p:cNvSpPr>
          <p:nvPr>
            <p:ph type="sldNum" sz="quarter" idx="5"/>
          </p:nvPr>
        </p:nvSpPr>
        <p:spPr/>
        <p:txBody>
          <a:bodyPr/>
          <a:lstStyle/>
          <a:p>
            <a:fld id="{39E539F2-6578-4DF5-80AB-5B729EC37CD2}" type="slidenum">
              <a:rPr lang="en-GB" smtClean="0"/>
              <a:t>1</a:t>
            </a:fld>
            <a:endParaRPr lang="en-GB" dirty="0"/>
          </a:p>
        </p:txBody>
      </p:sp>
    </p:spTree>
    <p:extLst>
      <p:ext uri="{BB962C8B-B14F-4D97-AF65-F5344CB8AC3E}">
        <p14:creationId xmlns:p14="http://schemas.microsoft.com/office/powerpoint/2010/main" val="62595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through this definition some of the phrases can be subjective; such as “conduct that has caused, or is likely to cause, harassment, alarm or distress to any person……” people have different tolerances, a different outlook to life….we are increasingly leaving in a 24/7 culture so when people are preparing turn in for the evening you have another set of people who are just getting up to start their “day”…or should I say night.  The subsequent activity during the “night” becomes a cause for a report of noise nuisance.  Another popular report is children either playing, crying or both…..so much of this is managing people’s expectations….on both sides of the coin! This image you see of the stereo typical ‘hoddies’….if these people turned up near where you live how would feel……..</a:t>
            </a:r>
          </a:p>
        </p:txBody>
      </p:sp>
      <p:sp>
        <p:nvSpPr>
          <p:cNvPr id="4" name="Slide Number Placeholder 3"/>
          <p:cNvSpPr>
            <a:spLocks noGrp="1"/>
          </p:cNvSpPr>
          <p:nvPr>
            <p:ph type="sldNum" sz="quarter" idx="5"/>
          </p:nvPr>
        </p:nvSpPr>
        <p:spPr/>
        <p:txBody>
          <a:bodyPr/>
          <a:lstStyle/>
          <a:p>
            <a:fld id="{39E539F2-6578-4DF5-80AB-5B729EC37CD2}" type="slidenum">
              <a:rPr lang="en-GB" smtClean="0"/>
              <a:t>4</a:t>
            </a:fld>
            <a:endParaRPr lang="en-GB" dirty="0"/>
          </a:p>
        </p:txBody>
      </p:sp>
    </p:spTree>
    <p:extLst>
      <p:ext uri="{BB962C8B-B14F-4D97-AF65-F5344CB8AC3E}">
        <p14:creationId xmlns:p14="http://schemas.microsoft.com/office/powerpoint/2010/main" val="274093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 A</a:t>
            </a:r>
          </a:p>
        </p:txBody>
      </p:sp>
      <p:sp>
        <p:nvSpPr>
          <p:cNvPr id="4" name="Slide Number Placeholder 3"/>
          <p:cNvSpPr>
            <a:spLocks noGrp="1"/>
          </p:cNvSpPr>
          <p:nvPr>
            <p:ph type="sldNum" sz="quarter" idx="5"/>
          </p:nvPr>
        </p:nvSpPr>
        <p:spPr/>
        <p:txBody>
          <a:bodyPr/>
          <a:lstStyle/>
          <a:p>
            <a:fld id="{39E539F2-6578-4DF5-80AB-5B729EC37CD2}" type="slidenum">
              <a:rPr lang="en-GB" smtClean="0"/>
              <a:t>8</a:t>
            </a:fld>
            <a:endParaRPr lang="en-GB" dirty="0"/>
          </a:p>
        </p:txBody>
      </p:sp>
    </p:spTree>
    <p:extLst>
      <p:ext uri="{BB962C8B-B14F-4D97-AF65-F5344CB8AC3E}">
        <p14:creationId xmlns:p14="http://schemas.microsoft.com/office/powerpoint/2010/main" val="157314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Over 2000 hits to date on the toolkit!</a:t>
            </a:r>
          </a:p>
          <a:p>
            <a:endParaRPr lang="en-GB" dirty="0"/>
          </a:p>
          <a:p>
            <a:endParaRPr lang="en-GB" dirty="0"/>
          </a:p>
        </p:txBody>
      </p:sp>
      <p:sp>
        <p:nvSpPr>
          <p:cNvPr id="4" name="Slide Number Placeholder 3"/>
          <p:cNvSpPr>
            <a:spLocks noGrp="1"/>
          </p:cNvSpPr>
          <p:nvPr>
            <p:ph type="sldNum" sz="quarter" idx="5"/>
          </p:nvPr>
        </p:nvSpPr>
        <p:spPr/>
        <p:txBody>
          <a:bodyPr/>
          <a:lstStyle/>
          <a:p>
            <a:fld id="{39E539F2-6578-4DF5-80AB-5B729EC37CD2}" type="slidenum">
              <a:rPr lang="en-GB" smtClean="0"/>
              <a:t>11</a:t>
            </a:fld>
            <a:endParaRPr lang="en-GB" dirty="0"/>
          </a:p>
        </p:txBody>
      </p:sp>
    </p:spTree>
    <p:extLst>
      <p:ext uri="{BB962C8B-B14F-4D97-AF65-F5344CB8AC3E}">
        <p14:creationId xmlns:p14="http://schemas.microsoft.com/office/powerpoint/2010/main" val="65563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E539F2-6578-4DF5-80AB-5B729EC37CD2}" type="slidenum">
              <a:rPr lang="en-GB" smtClean="0"/>
              <a:t>12</a:t>
            </a:fld>
            <a:endParaRPr lang="en-GB" dirty="0"/>
          </a:p>
        </p:txBody>
      </p:sp>
    </p:spTree>
    <p:extLst>
      <p:ext uri="{BB962C8B-B14F-4D97-AF65-F5344CB8AC3E}">
        <p14:creationId xmlns:p14="http://schemas.microsoft.com/office/powerpoint/2010/main" val="46655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urpl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520000"/>
            <a:ext cx="6432117" cy="1080000"/>
          </a:xfrm>
        </p:spPr>
        <p:txBody>
          <a:bodyPr wrap="square" lIns="0" tIns="0" rIns="0" bIns="0" anchor="t" anchorCtr="0">
            <a:noAutofit/>
          </a:bodyPr>
          <a:lstStyle>
            <a:lvl1pPr algn="l">
              <a:lnSpc>
                <a:spcPts val="4000"/>
              </a:lnSpc>
              <a:defRPr sz="4000" b="1"/>
            </a:lvl1pPr>
          </a:lstStyle>
          <a:p>
            <a:r>
              <a:rPr lang="en-US"/>
              <a:t>Click to edit Master title style</a:t>
            </a:r>
            <a:endParaRPr lang="en-GB"/>
          </a:p>
        </p:txBody>
      </p:sp>
      <p:sp>
        <p:nvSpPr>
          <p:cNvPr id="3" name="Subtitle 2"/>
          <p:cNvSpPr>
            <a:spLocks noGrp="1"/>
          </p:cNvSpPr>
          <p:nvPr>
            <p:ph type="subTitle" idx="1"/>
          </p:nvPr>
        </p:nvSpPr>
        <p:spPr>
          <a:xfrm>
            <a:off x="720000" y="3690000"/>
            <a:ext cx="6432117" cy="621128"/>
          </a:xfrm>
        </p:spPr>
        <p:txBody>
          <a:bodyPr wrap="square" lIns="0" tIns="0" rIns="0" bIns="0">
            <a:noAutofit/>
          </a:bodyPr>
          <a:lstStyle>
            <a:lvl1pPr marL="0" indent="0" algn="l">
              <a:lnSpc>
                <a:spcPts val="24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7" name="Group 6">
            <a:extLst>
              <a:ext uri="{FF2B5EF4-FFF2-40B4-BE49-F238E27FC236}">
                <a16:creationId xmlns:a16="http://schemas.microsoft.com/office/drawing/2014/main" id="{8C0AD915-8D6C-4CDC-8C7C-E7A39390D6B8}"/>
              </a:ext>
            </a:extLst>
          </p:cNvPr>
          <p:cNvGrpSpPr/>
          <p:nvPr userDrawn="1"/>
        </p:nvGrpSpPr>
        <p:grpSpPr>
          <a:xfrm>
            <a:off x="9938" y="0"/>
            <a:ext cx="12182062" cy="6858000"/>
            <a:chOff x="9938" y="0"/>
            <a:chExt cx="12182062" cy="6858000"/>
          </a:xfrm>
        </p:grpSpPr>
        <p:pic>
          <p:nvPicPr>
            <p:cNvPr id="5" name="Picture 4">
              <a:extLst>
                <a:ext uri="{FF2B5EF4-FFF2-40B4-BE49-F238E27FC236}">
                  <a16:creationId xmlns:a16="http://schemas.microsoft.com/office/drawing/2014/main" id="{F6A707E2-D67E-43DF-99A0-C4C01758F4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49"/>
            <a:stretch/>
          </p:blipFill>
          <p:spPr>
            <a:xfrm>
              <a:off x="5923722" y="0"/>
              <a:ext cx="6268278" cy="6858000"/>
            </a:xfrm>
            <a:prstGeom prst="rect">
              <a:avLst/>
            </a:prstGeom>
          </p:spPr>
        </p:pic>
        <p:pic>
          <p:nvPicPr>
            <p:cNvPr id="6" name="Picture 5">
              <a:extLst>
                <a:ext uri="{FF2B5EF4-FFF2-40B4-BE49-F238E27FC236}">
                  <a16:creationId xmlns:a16="http://schemas.microsoft.com/office/drawing/2014/main" id="{204D91C0-B57E-4D8E-84FE-489D951F92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8913"/>
            <a:stretch/>
          </p:blipFill>
          <p:spPr>
            <a:xfrm>
              <a:off x="9938" y="0"/>
              <a:ext cx="2842592" cy="6858000"/>
            </a:xfrm>
            <a:prstGeom prst="rect">
              <a:avLst/>
            </a:prstGeom>
          </p:spPr>
        </p:pic>
      </p:grpSp>
    </p:spTree>
    <p:extLst>
      <p:ext uri="{BB962C8B-B14F-4D97-AF65-F5344CB8AC3E}">
        <p14:creationId xmlns:p14="http://schemas.microsoft.com/office/powerpoint/2010/main" val="349051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 Purple">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000"/>
            <a:ext cx="8256320" cy="728760"/>
          </a:xfrm>
        </p:spPr>
        <p:txBody>
          <a:bodyPr/>
          <a:lstStyle/>
          <a:p>
            <a:r>
              <a:rPr lang="en-US"/>
              <a:t>Click to edit Master title style</a:t>
            </a:r>
            <a:endParaRPr lang="en-GB"/>
          </a:p>
        </p:txBody>
      </p:sp>
      <p:sp>
        <p:nvSpPr>
          <p:cNvPr id="3" name="Content Placeholder 2"/>
          <p:cNvSpPr>
            <a:spLocks noGrp="1"/>
          </p:cNvSpPr>
          <p:nvPr>
            <p:ph idx="1"/>
          </p:nvPr>
        </p:nvSpPr>
        <p:spPr>
          <a:xfrm>
            <a:off x="719403" y="2160000"/>
            <a:ext cx="9120000"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6DBC2AEF-84F4-441A-8E7F-897145B783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8913"/>
          <a:stretch/>
        </p:blipFill>
        <p:spPr>
          <a:xfrm>
            <a:off x="9938" y="0"/>
            <a:ext cx="2842592" cy="6858000"/>
          </a:xfrm>
          <a:prstGeom prst="rect">
            <a:avLst/>
          </a:prstGeom>
        </p:spPr>
      </p:pic>
      <p:pic>
        <p:nvPicPr>
          <p:cNvPr id="11" name="Picture 10">
            <a:extLst>
              <a:ext uri="{FF2B5EF4-FFF2-40B4-BE49-F238E27FC236}">
                <a16:creationId xmlns:a16="http://schemas.microsoft.com/office/drawing/2014/main" id="{88750919-8BDE-41E3-927E-2321550004F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283"/>
          <a:stretch/>
        </p:blipFill>
        <p:spPr>
          <a:xfrm>
            <a:off x="6105939" y="-9936"/>
            <a:ext cx="6100597" cy="6858000"/>
          </a:xfrm>
          <a:prstGeom prst="rect">
            <a:avLst/>
          </a:prstGeom>
        </p:spPr>
      </p:pic>
    </p:spTree>
    <p:extLst>
      <p:ext uri="{BB962C8B-B14F-4D97-AF65-F5344CB8AC3E}">
        <p14:creationId xmlns:p14="http://schemas.microsoft.com/office/powerpoint/2010/main" val="124373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ositive 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49A8DD51-1E8F-4AB3-8AEA-FD4AFE83CA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8913"/>
          <a:stretch/>
        </p:blipFill>
        <p:spPr>
          <a:xfrm>
            <a:off x="9938" y="0"/>
            <a:ext cx="2842592" cy="6858000"/>
          </a:xfrm>
          <a:prstGeom prst="rect">
            <a:avLst/>
          </a:prstGeom>
        </p:spPr>
      </p:pic>
      <p:pic>
        <p:nvPicPr>
          <p:cNvPr id="7" name="Picture 6">
            <a:extLst>
              <a:ext uri="{FF2B5EF4-FFF2-40B4-BE49-F238E27FC236}">
                <a16:creationId xmlns:a16="http://schemas.microsoft.com/office/drawing/2014/main" id="{E50A22AA-C70A-44ED-9615-53221A7CC1E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283" t="54058"/>
          <a:stretch/>
        </p:blipFill>
        <p:spPr>
          <a:xfrm>
            <a:off x="6105939" y="3697356"/>
            <a:ext cx="6100597" cy="3150707"/>
          </a:xfrm>
          <a:prstGeom prst="rect">
            <a:avLst/>
          </a:prstGeom>
        </p:spPr>
      </p:pic>
    </p:spTree>
    <p:extLst>
      <p:ext uri="{BB962C8B-B14F-4D97-AF65-F5344CB8AC3E}">
        <p14:creationId xmlns:p14="http://schemas.microsoft.com/office/powerpoint/2010/main" val="3924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590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260000"/>
            <a:ext cx="8256320" cy="72876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719403" y="2160000"/>
            <a:ext cx="9120000" cy="342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7707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ts val="4000"/>
        </a:lnSpc>
        <a:spcBef>
          <a:spcPct val="0"/>
        </a:spcBef>
        <a:buNone/>
        <a:defRPr sz="4000" b="1" kern="1200" spc="-50" baseline="0">
          <a:solidFill>
            <a:schemeClr val="tx1"/>
          </a:solidFill>
          <a:latin typeface="+mj-lt"/>
          <a:ea typeface="+mj-ea"/>
          <a:cs typeface="+mj-cs"/>
        </a:defRPr>
      </a:lvl1pPr>
    </p:titleStyle>
    <p:bodyStyle>
      <a:lvl1pPr marL="342900" indent="-342900" algn="l" defTabSz="914400" rtl="0" eaLnBrk="1" latinLnBrk="0" hangingPunct="1">
        <a:spcBef>
          <a:spcPts val="1000"/>
        </a:spcBef>
        <a:buFont typeface="Arial" panose="020B0604020202020204" pitchFamily="34" charset="0"/>
        <a:buChar char="•"/>
        <a:defRPr sz="2400" kern="1200" spc="-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spc="-3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spc="-3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spc="-3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spc="-3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alexsarchives.org/2013/03/constitutional-vandalism-workfare-and-an-opposition-gone-awo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iki.godvillegame.com/Find_out_who,_what,_when,_where,_why,_and_how"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dcabellon.com/doctoralwork/sadoc1mont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dcabellon.com/doctoralwork/sadoc1mont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dcabellon.com/doctoralwork/sadoc1month"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embley.blogontheblock.com/2015/02/anti-social-behaviour-at-wembley-student-accommodatio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James.Mahaffy@networkhomes.org.uk" TargetMode="External"/><Relationship Id="rId1" Type="http://schemas.openxmlformats.org/officeDocument/2006/relationships/slideLayout" Target="../slideLayouts/slideLayout2.xml"/><Relationship Id="rId4" Type="http://schemas.openxmlformats.org/officeDocument/2006/relationships/hyperlink" Target="https://courses.lumenlearning.com/boundless-communications/chapter/components-of-a-speech/"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open.edu/openlearn/whats-on/events/national-storytelling-wee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atentexistence.me.uk/judicial-review-pip-consultation/"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resurfer.blogspot.com/2010/05/pedal-powered-police-patrol-car.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cherlund.blogspot.com/2020/04/its-time-to-improve-scientific-paper.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iki.godvillegame.com/Find_out_who,_what,_when,_where,_why,_and_how"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F780-A5AA-4E7F-960B-648C945CA001}"/>
              </a:ext>
            </a:extLst>
          </p:cNvPr>
          <p:cNvSpPr>
            <a:spLocks noGrp="1"/>
          </p:cNvSpPr>
          <p:nvPr>
            <p:ph type="title"/>
          </p:nvPr>
        </p:nvSpPr>
        <p:spPr>
          <a:xfrm>
            <a:off x="719403" y="1278000"/>
            <a:ext cx="8256320" cy="1454926"/>
          </a:xfrm>
        </p:spPr>
        <p:txBody>
          <a:bodyPr/>
          <a:lstStyle/>
          <a:p>
            <a:r>
              <a:rPr lang="en-GB" dirty="0"/>
              <a:t>Lessons learnt lecture #3</a:t>
            </a:r>
            <a:br>
              <a:rPr lang="en-GB" dirty="0"/>
            </a:br>
            <a:br>
              <a:rPr lang="en-GB" dirty="0"/>
            </a:br>
            <a:r>
              <a:rPr lang="en-GB" dirty="0"/>
              <a:t>Anti Social Behaviour (ASB)</a:t>
            </a:r>
          </a:p>
        </p:txBody>
      </p:sp>
      <p:sp>
        <p:nvSpPr>
          <p:cNvPr id="3" name="Content Placeholder 2">
            <a:extLst>
              <a:ext uri="{FF2B5EF4-FFF2-40B4-BE49-F238E27FC236}">
                <a16:creationId xmlns:a16="http://schemas.microsoft.com/office/drawing/2014/main" id="{9D4CE7CD-7E69-4B13-B189-890D76B228C3}"/>
              </a:ext>
            </a:extLst>
          </p:cNvPr>
          <p:cNvSpPr>
            <a:spLocks noGrp="1"/>
          </p:cNvSpPr>
          <p:nvPr>
            <p:ph idx="1"/>
          </p:nvPr>
        </p:nvSpPr>
        <p:spPr>
          <a:xfrm>
            <a:off x="719403" y="3277456"/>
            <a:ext cx="9120000" cy="2302544"/>
          </a:xfrm>
        </p:spPr>
        <p:txBody>
          <a:bodyPr/>
          <a:lstStyle/>
          <a:p>
            <a:r>
              <a:rPr lang="en-US" dirty="0">
                <a:solidFill>
                  <a:srgbClr val="002060"/>
                </a:solidFill>
              </a:rPr>
              <a:t>Gabriel Codjoe, Director of Housing</a:t>
            </a:r>
            <a:endParaRPr lang="en-US" dirty="0">
              <a:solidFill>
                <a:srgbClr val="002060"/>
              </a:solidFill>
              <a:cs typeface="Calibri"/>
            </a:endParaRPr>
          </a:p>
          <a:p>
            <a:endParaRPr lang="en-US" dirty="0">
              <a:solidFill>
                <a:srgbClr val="002060"/>
              </a:solidFill>
            </a:endParaRPr>
          </a:p>
          <a:p>
            <a:r>
              <a:rPr lang="en-US" dirty="0">
                <a:solidFill>
                  <a:srgbClr val="002060"/>
                </a:solidFill>
              </a:rPr>
              <a:t>23rd June 2021</a:t>
            </a:r>
            <a:endParaRPr lang="en-US" dirty="0">
              <a:solidFill>
                <a:srgbClr val="002060"/>
              </a:solidFill>
              <a:cs typeface="Calibri"/>
            </a:endParaRPr>
          </a:p>
          <a:p>
            <a:endParaRPr lang="en-GB" dirty="0"/>
          </a:p>
        </p:txBody>
      </p:sp>
      <p:pic>
        <p:nvPicPr>
          <p:cNvPr id="5" name="Picture 4" descr="A close-up of a road sign&#10;&#10;Description automatically generated with medium confidence">
            <a:extLst>
              <a:ext uri="{FF2B5EF4-FFF2-40B4-BE49-F238E27FC236}">
                <a16:creationId xmlns:a16="http://schemas.microsoft.com/office/drawing/2014/main" id="{09BA6070-7D9F-4B05-B291-1BBC54D559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9572" y="1278000"/>
            <a:ext cx="3606229" cy="4619366"/>
          </a:xfrm>
          <a:prstGeom prst="rect">
            <a:avLst/>
          </a:prstGeom>
        </p:spPr>
      </p:pic>
    </p:spTree>
    <p:extLst>
      <p:ext uri="{BB962C8B-B14F-4D97-AF65-F5344CB8AC3E}">
        <p14:creationId xmlns:p14="http://schemas.microsoft.com/office/powerpoint/2010/main" val="417356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025C-5144-4F1F-8390-7DF09A2A48A6}"/>
              </a:ext>
            </a:extLst>
          </p:cNvPr>
          <p:cNvSpPr>
            <a:spLocks noGrp="1"/>
          </p:cNvSpPr>
          <p:nvPr>
            <p:ph type="title"/>
          </p:nvPr>
        </p:nvSpPr>
        <p:spPr>
          <a:xfrm>
            <a:off x="720000" y="493160"/>
            <a:ext cx="8256320" cy="636997"/>
          </a:xfrm>
        </p:spPr>
        <p:txBody>
          <a:bodyPr/>
          <a:lstStyle/>
          <a:p>
            <a:r>
              <a:rPr lang="en-GB" dirty="0"/>
              <a:t>What we found….continued</a:t>
            </a:r>
          </a:p>
        </p:txBody>
      </p:sp>
      <p:sp>
        <p:nvSpPr>
          <p:cNvPr id="3" name="Content Placeholder 2">
            <a:extLst>
              <a:ext uri="{FF2B5EF4-FFF2-40B4-BE49-F238E27FC236}">
                <a16:creationId xmlns:a16="http://schemas.microsoft.com/office/drawing/2014/main" id="{92A7367A-9CB8-4C96-B6AB-BBA3512712C5}"/>
              </a:ext>
            </a:extLst>
          </p:cNvPr>
          <p:cNvSpPr>
            <a:spLocks noGrp="1"/>
          </p:cNvSpPr>
          <p:nvPr>
            <p:ph idx="1"/>
          </p:nvPr>
        </p:nvSpPr>
        <p:spPr>
          <a:xfrm>
            <a:off x="719403" y="1489753"/>
            <a:ext cx="5376597" cy="4090247"/>
          </a:xfrm>
        </p:spPr>
        <p:txBody>
          <a:bodyPr/>
          <a:lstStyle/>
          <a:p>
            <a:pPr marL="457200" indent="-457200">
              <a:buFont typeface="Arial" panose="020B0604020202020204" pitchFamily="34" charset="0"/>
              <a:buChar char="•"/>
            </a:pPr>
            <a:r>
              <a:rPr lang="en-GB" sz="2400" dirty="0">
                <a:solidFill>
                  <a:srgbClr val="002060"/>
                </a:solidFill>
              </a:rPr>
              <a:t>Inconsistent interpretation of the ASB Policy and Procedure</a:t>
            </a:r>
          </a:p>
          <a:p>
            <a:pPr marL="457200" indent="-457200">
              <a:buFont typeface="Arial" panose="020B0604020202020204" pitchFamily="34" charset="0"/>
              <a:buChar char="•"/>
            </a:pPr>
            <a:r>
              <a:rPr lang="en-GB" sz="2400" dirty="0">
                <a:solidFill>
                  <a:srgbClr val="002060"/>
                </a:solidFill>
              </a:rPr>
              <a:t>Gaps in our Customer Hub Case information</a:t>
            </a:r>
          </a:p>
          <a:p>
            <a:pPr marL="457200" indent="-457200">
              <a:buFont typeface="Arial" panose="020B0604020202020204" pitchFamily="34" charset="0"/>
              <a:buChar char="•"/>
            </a:pPr>
            <a:r>
              <a:rPr lang="en-GB" sz="2400" dirty="0">
                <a:solidFill>
                  <a:srgbClr val="002060"/>
                </a:solidFill>
              </a:rPr>
              <a:t>The need to review our ASB Policy</a:t>
            </a:r>
          </a:p>
          <a:p>
            <a:pPr marL="457200" indent="-457200">
              <a:buFont typeface="Arial" panose="020B0604020202020204" pitchFamily="34" charset="0"/>
              <a:buChar char="•"/>
            </a:pPr>
            <a:r>
              <a:rPr lang="en-GB" sz="2400" dirty="0">
                <a:solidFill>
                  <a:srgbClr val="002060"/>
                </a:solidFill>
              </a:rPr>
              <a:t>Insufficient resident consultation in drafting the original  ASB Policy in 2018</a:t>
            </a:r>
          </a:p>
          <a:p>
            <a:endParaRPr lang="en-GB" dirty="0"/>
          </a:p>
        </p:txBody>
      </p:sp>
      <p:pic>
        <p:nvPicPr>
          <p:cNvPr id="5" name="Picture 4">
            <a:extLst>
              <a:ext uri="{FF2B5EF4-FFF2-40B4-BE49-F238E27FC236}">
                <a16:creationId xmlns:a16="http://schemas.microsoft.com/office/drawing/2014/main" id="{4B79E5A5-20C1-4ABA-8276-9014F66F0C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76152" y="1336945"/>
            <a:ext cx="3606229" cy="4519325"/>
          </a:xfrm>
          <a:prstGeom prst="rect">
            <a:avLst/>
          </a:prstGeom>
        </p:spPr>
      </p:pic>
    </p:spTree>
    <p:extLst>
      <p:ext uri="{BB962C8B-B14F-4D97-AF65-F5344CB8AC3E}">
        <p14:creationId xmlns:p14="http://schemas.microsoft.com/office/powerpoint/2010/main" val="62240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FF9C-A574-4DA9-815A-3008F8344AEE}"/>
              </a:ext>
            </a:extLst>
          </p:cNvPr>
          <p:cNvSpPr>
            <a:spLocks noGrp="1"/>
          </p:cNvSpPr>
          <p:nvPr>
            <p:ph type="title"/>
          </p:nvPr>
        </p:nvSpPr>
        <p:spPr>
          <a:xfrm>
            <a:off x="720000" y="410966"/>
            <a:ext cx="8256320" cy="708917"/>
          </a:xfrm>
        </p:spPr>
        <p:txBody>
          <a:bodyPr/>
          <a:lstStyle/>
          <a:p>
            <a:r>
              <a:rPr lang="en-GB" dirty="0"/>
              <a:t>The lessons</a:t>
            </a:r>
          </a:p>
        </p:txBody>
      </p:sp>
      <p:sp>
        <p:nvSpPr>
          <p:cNvPr id="3" name="Content Placeholder 2">
            <a:extLst>
              <a:ext uri="{FF2B5EF4-FFF2-40B4-BE49-F238E27FC236}">
                <a16:creationId xmlns:a16="http://schemas.microsoft.com/office/drawing/2014/main" id="{EEBDB417-B37D-454D-9CA7-54352A98F5D4}"/>
              </a:ext>
            </a:extLst>
          </p:cNvPr>
          <p:cNvSpPr>
            <a:spLocks noGrp="1"/>
          </p:cNvSpPr>
          <p:nvPr>
            <p:ph idx="1"/>
          </p:nvPr>
        </p:nvSpPr>
        <p:spPr>
          <a:xfrm>
            <a:off x="617518" y="1119883"/>
            <a:ext cx="7129198" cy="5565925"/>
          </a:xfrm>
        </p:spPr>
        <p:txBody>
          <a:bodyPr vert="horz" lIns="0" tIns="0" rIns="0" bIns="0" rtlCol="0" anchor="t">
            <a:noAutofit/>
          </a:bodyPr>
          <a:lstStyle/>
          <a:p>
            <a:r>
              <a:rPr lang="en-GB" dirty="0">
                <a:solidFill>
                  <a:srgbClr val="002060"/>
                </a:solidFill>
              </a:rPr>
              <a:t>We reviewed the ASB Policy and Procedure – completed December 2020</a:t>
            </a:r>
          </a:p>
          <a:p>
            <a:r>
              <a:rPr lang="en-GB" dirty="0">
                <a:solidFill>
                  <a:srgbClr val="002060"/>
                </a:solidFill>
              </a:rPr>
              <a:t>To give clarity to what constitutes ASB, we published a toolkit on our website in November 2020.</a:t>
            </a:r>
          </a:p>
          <a:p>
            <a:r>
              <a:rPr lang="en-GB" dirty="0">
                <a:solidFill>
                  <a:srgbClr val="002060"/>
                </a:solidFill>
              </a:rPr>
              <a:t>We held focus groups with residents before we started our Policy and Procedure review</a:t>
            </a:r>
          </a:p>
          <a:p>
            <a:r>
              <a:rPr lang="en-GB" dirty="0">
                <a:solidFill>
                  <a:srgbClr val="002060"/>
                </a:solidFill>
              </a:rPr>
              <a:t>We captured their feedback and updated them with text message on how we had used it</a:t>
            </a:r>
          </a:p>
          <a:p>
            <a:r>
              <a:rPr lang="en-GB" dirty="0">
                <a:solidFill>
                  <a:srgbClr val="002060"/>
                </a:solidFill>
              </a:rPr>
              <a:t>ASB Letters reviewed by the Resident Straight Talker Panel to ensure they are written in a BOSS style and resident friendly</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Include residents in review process</a:t>
            </a:r>
          </a:p>
          <a:p>
            <a:r>
              <a:rPr lang="en-GB" sz="2800" dirty="0"/>
              <a:t>Improve communication to residents</a:t>
            </a:r>
          </a:p>
          <a:p>
            <a:r>
              <a:rPr lang="en-GB" sz="2800" dirty="0"/>
              <a:t>Be clear about what residents could influence and explain clearly why there are things they might not be able to change. </a:t>
            </a:r>
            <a:endParaRPr lang="en-GB" sz="2800" dirty="0">
              <a:cs typeface="Calibri"/>
            </a:endParaRPr>
          </a:p>
          <a:p>
            <a:r>
              <a:rPr lang="en-GB" sz="2800" dirty="0"/>
              <a:t>Involve resident and staff in the review</a:t>
            </a:r>
          </a:p>
          <a:p>
            <a:r>
              <a:rPr lang="en-GB" sz="2800" dirty="0"/>
              <a:t>Establish a partnership between residents and staff with a common goal</a:t>
            </a:r>
            <a:endParaRPr lang="en-GB" sz="2800" dirty="0">
              <a:cs typeface="Calibri"/>
            </a:endParaRPr>
          </a:p>
          <a:p>
            <a:endParaRPr lang="en-GB" sz="2800" dirty="0"/>
          </a:p>
          <a:p>
            <a:pPr marL="0" indent="0">
              <a:buNone/>
            </a:pPr>
            <a:r>
              <a:rPr lang="en-GB" sz="2800" dirty="0"/>
              <a:t> </a:t>
            </a:r>
            <a:endParaRPr lang="en-GB" sz="2800" dirty="0">
              <a:cs typeface="Calibri"/>
            </a:endParaRPr>
          </a:p>
        </p:txBody>
      </p:sp>
      <p:pic>
        <p:nvPicPr>
          <p:cNvPr id="4" name="Picture 3" descr="Diagram&#10;&#10;Description automatically generated">
            <a:extLst>
              <a:ext uri="{FF2B5EF4-FFF2-40B4-BE49-F238E27FC236}">
                <a16:creationId xmlns:a16="http://schemas.microsoft.com/office/drawing/2014/main" id="{E15BB061-3C1D-46C6-BC4B-9D25D8653D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28908" y="1202075"/>
            <a:ext cx="3452117" cy="4078841"/>
          </a:xfrm>
          <a:prstGeom prst="rect">
            <a:avLst/>
          </a:prstGeom>
        </p:spPr>
      </p:pic>
    </p:spTree>
    <p:extLst>
      <p:ext uri="{BB962C8B-B14F-4D97-AF65-F5344CB8AC3E}">
        <p14:creationId xmlns:p14="http://schemas.microsoft.com/office/powerpoint/2010/main" val="322936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3D7D-599C-4B76-9D5B-6F0D51AD0190}"/>
              </a:ext>
            </a:extLst>
          </p:cNvPr>
          <p:cNvSpPr>
            <a:spLocks noGrp="1"/>
          </p:cNvSpPr>
          <p:nvPr>
            <p:ph type="title"/>
          </p:nvPr>
        </p:nvSpPr>
        <p:spPr>
          <a:xfrm>
            <a:off x="720000" y="359596"/>
            <a:ext cx="8256320" cy="554804"/>
          </a:xfrm>
        </p:spPr>
        <p:txBody>
          <a:bodyPr/>
          <a:lstStyle/>
          <a:p>
            <a:r>
              <a:rPr lang="en-GB" dirty="0"/>
              <a:t>The lessons….continued</a:t>
            </a:r>
          </a:p>
        </p:txBody>
      </p:sp>
      <p:sp>
        <p:nvSpPr>
          <p:cNvPr id="3" name="Content Placeholder 2">
            <a:extLst>
              <a:ext uri="{FF2B5EF4-FFF2-40B4-BE49-F238E27FC236}">
                <a16:creationId xmlns:a16="http://schemas.microsoft.com/office/drawing/2014/main" id="{D3913E40-5ED3-47DC-BEF6-8748D9CFF750}"/>
              </a:ext>
            </a:extLst>
          </p:cNvPr>
          <p:cNvSpPr>
            <a:spLocks noGrp="1"/>
          </p:cNvSpPr>
          <p:nvPr>
            <p:ph idx="1"/>
          </p:nvPr>
        </p:nvSpPr>
        <p:spPr>
          <a:xfrm>
            <a:off x="719402" y="1448655"/>
            <a:ext cx="6451959" cy="4952145"/>
          </a:xfrm>
        </p:spPr>
        <p:txBody>
          <a:bodyPr/>
          <a:lstStyle/>
          <a:p>
            <a:r>
              <a:rPr lang="en-GB" b="0" i="0" u="none" strike="noStrike" dirty="0">
                <a:solidFill>
                  <a:srgbClr val="002060"/>
                </a:solidFill>
                <a:effectLst/>
              </a:rPr>
              <a:t>Policy approved by the CSC &amp; Local Panels.</a:t>
            </a:r>
          </a:p>
          <a:p>
            <a:r>
              <a:rPr lang="en-GB" dirty="0">
                <a:solidFill>
                  <a:srgbClr val="002060"/>
                </a:solidFill>
              </a:rPr>
              <a:t>We promoted the new ASB Policy to residents with articles on our website and included it in a Rent Statement Flyer.</a:t>
            </a:r>
            <a:endParaRPr lang="en-GB" b="0" i="0" u="none" strike="noStrike" dirty="0">
              <a:solidFill>
                <a:srgbClr val="002060"/>
              </a:solidFill>
              <a:effectLst/>
            </a:endParaRPr>
          </a:p>
          <a:p>
            <a:r>
              <a:rPr lang="en-GB" dirty="0">
                <a:solidFill>
                  <a:srgbClr val="002060"/>
                </a:solidFill>
              </a:rPr>
              <a:t>Published a blog on Apollo for staff.</a:t>
            </a:r>
          </a:p>
          <a:p>
            <a:r>
              <a:rPr lang="en-GB" b="0" i="0" u="none" strike="noStrike" dirty="0">
                <a:solidFill>
                  <a:srgbClr val="002060"/>
                </a:solidFill>
                <a:effectLst/>
              </a:rPr>
              <a:t>Asked Management Teams to discuss the </a:t>
            </a:r>
            <a:r>
              <a:rPr lang="en-GB" dirty="0">
                <a:solidFill>
                  <a:srgbClr val="002060"/>
                </a:solidFill>
              </a:rPr>
              <a:t>updated Policy and Procedure with their teams</a:t>
            </a:r>
          </a:p>
          <a:p>
            <a:r>
              <a:rPr lang="en-GB" dirty="0">
                <a:solidFill>
                  <a:srgbClr val="002060"/>
                </a:solidFill>
              </a:rPr>
              <a:t>Arranged training with Devonshires Solicitors on the updated Policy (taking place in July 2021) </a:t>
            </a:r>
          </a:p>
          <a:p>
            <a:endParaRPr lang="en-GB" dirty="0"/>
          </a:p>
        </p:txBody>
      </p:sp>
      <p:pic>
        <p:nvPicPr>
          <p:cNvPr id="4" name="Picture 3" descr="Diagram&#10;&#10;Description automatically generated">
            <a:extLst>
              <a:ext uri="{FF2B5EF4-FFF2-40B4-BE49-F238E27FC236}">
                <a16:creationId xmlns:a16="http://schemas.microsoft.com/office/drawing/2014/main" id="{9E9D6170-D1A4-4431-8035-99897A76F3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9312" y="1356190"/>
            <a:ext cx="3647326" cy="3976098"/>
          </a:xfrm>
          <a:prstGeom prst="rect">
            <a:avLst/>
          </a:prstGeom>
        </p:spPr>
      </p:pic>
    </p:spTree>
    <p:extLst>
      <p:ext uri="{BB962C8B-B14F-4D97-AF65-F5344CB8AC3E}">
        <p14:creationId xmlns:p14="http://schemas.microsoft.com/office/powerpoint/2010/main" val="302434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24C9-8743-4D49-8F17-3DCE1D61067F}"/>
              </a:ext>
            </a:extLst>
          </p:cNvPr>
          <p:cNvSpPr>
            <a:spLocks noGrp="1"/>
          </p:cNvSpPr>
          <p:nvPr>
            <p:ph type="title"/>
          </p:nvPr>
        </p:nvSpPr>
        <p:spPr>
          <a:xfrm>
            <a:off x="720000" y="431516"/>
            <a:ext cx="8256320" cy="554804"/>
          </a:xfrm>
        </p:spPr>
        <p:txBody>
          <a:bodyPr/>
          <a:lstStyle/>
          <a:p>
            <a:r>
              <a:rPr lang="en-GB" dirty="0"/>
              <a:t>The learning</a:t>
            </a:r>
          </a:p>
        </p:txBody>
      </p:sp>
      <p:sp>
        <p:nvSpPr>
          <p:cNvPr id="3" name="Content Placeholder 2">
            <a:extLst>
              <a:ext uri="{FF2B5EF4-FFF2-40B4-BE49-F238E27FC236}">
                <a16:creationId xmlns:a16="http://schemas.microsoft.com/office/drawing/2014/main" id="{758DBDE2-B8F0-4A7C-B5A0-A18D61E653C5}"/>
              </a:ext>
            </a:extLst>
          </p:cNvPr>
          <p:cNvSpPr>
            <a:spLocks noGrp="1"/>
          </p:cNvSpPr>
          <p:nvPr>
            <p:ph idx="1"/>
          </p:nvPr>
        </p:nvSpPr>
        <p:spPr>
          <a:xfrm>
            <a:off x="720000" y="986321"/>
            <a:ext cx="8074679" cy="4993240"/>
          </a:xfrm>
        </p:spPr>
        <p:txBody>
          <a:bodyPr/>
          <a:lstStyle/>
          <a:p>
            <a:r>
              <a:rPr lang="en-GB" dirty="0">
                <a:solidFill>
                  <a:srgbClr val="002060"/>
                </a:solidFill>
                <a:cs typeface="Calibri"/>
              </a:rPr>
              <a:t>Involving residents and staff in the process is important and reviewing and actioning their feedback leads to better outcomes for everyone.</a:t>
            </a:r>
          </a:p>
          <a:p>
            <a:r>
              <a:rPr lang="en-GB" dirty="0">
                <a:solidFill>
                  <a:srgbClr val="002060"/>
                </a:solidFill>
                <a:cs typeface="Calibri"/>
              </a:rPr>
              <a:t>Feedback to the residents, including Local Panels and staff helps to make staff and residents feel valued and can help us to become an even better organisation and strengthen resident trust.</a:t>
            </a:r>
          </a:p>
          <a:p>
            <a:r>
              <a:rPr lang="en-GB" dirty="0">
                <a:solidFill>
                  <a:srgbClr val="002060"/>
                </a:solidFill>
                <a:cs typeface="Calibri"/>
              </a:rPr>
              <a:t>Providing clear information to residents on what we can do as a landlord by setting honest &amp; realistic expectations.</a:t>
            </a:r>
          </a:p>
          <a:p>
            <a:r>
              <a:rPr lang="en-GB" dirty="0">
                <a:solidFill>
                  <a:srgbClr val="002060"/>
                </a:solidFill>
                <a:cs typeface="Calibri"/>
              </a:rPr>
              <a:t>Ensuring the Customer Hub is kept up to date with case reviews</a:t>
            </a:r>
          </a:p>
          <a:p>
            <a:r>
              <a:rPr lang="en-GB" dirty="0">
                <a:solidFill>
                  <a:srgbClr val="002060"/>
                </a:solidFill>
                <a:cs typeface="Calibri"/>
              </a:rPr>
              <a:t>Ensure that operational staff are properly trained with regular reviews of policies &amp; procedures.</a:t>
            </a:r>
          </a:p>
          <a:p>
            <a:pPr>
              <a:buFont typeface="Arial"/>
              <a:buChar char="•"/>
            </a:pPr>
            <a:endParaRPr lang="en-GB" dirty="0"/>
          </a:p>
        </p:txBody>
      </p:sp>
      <p:pic>
        <p:nvPicPr>
          <p:cNvPr id="4" name="Picture 3" descr="Diagram&#10;&#10;Description automatically generated">
            <a:extLst>
              <a:ext uri="{FF2B5EF4-FFF2-40B4-BE49-F238E27FC236}">
                <a16:creationId xmlns:a16="http://schemas.microsoft.com/office/drawing/2014/main" id="{9FE369C2-D070-40F3-B12E-228B29968D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76320" y="1982912"/>
            <a:ext cx="2787589" cy="3349376"/>
          </a:xfrm>
          <a:prstGeom prst="rect">
            <a:avLst/>
          </a:prstGeom>
        </p:spPr>
      </p:pic>
    </p:spTree>
    <p:extLst>
      <p:ext uri="{BB962C8B-B14F-4D97-AF65-F5344CB8AC3E}">
        <p14:creationId xmlns:p14="http://schemas.microsoft.com/office/powerpoint/2010/main" val="98693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758D-74CD-4071-870B-363EE174A12F}"/>
              </a:ext>
            </a:extLst>
          </p:cNvPr>
          <p:cNvSpPr>
            <a:spLocks noGrp="1"/>
          </p:cNvSpPr>
          <p:nvPr>
            <p:ph type="title"/>
          </p:nvPr>
        </p:nvSpPr>
        <p:spPr>
          <a:xfrm>
            <a:off x="1480288" y="1982911"/>
            <a:ext cx="8256320" cy="3852099"/>
          </a:xfrm>
        </p:spPr>
        <p:txBody>
          <a:bodyPr/>
          <a:lstStyle/>
          <a:p>
            <a:endParaRPr lang="en-GB" dirty="0">
              <a:cs typeface="Calibri"/>
            </a:endParaRPr>
          </a:p>
        </p:txBody>
      </p:sp>
      <p:sp>
        <p:nvSpPr>
          <p:cNvPr id="3" name="Content Placeholder 2">
            <a:extLst>
              <a:ext uri="{FF2B5EF4-FFF2-40B4-BE49-F238E27FC236}">
                <a16:creationId xmlns:a16="http://schemas.microsoft.com/office/drawing/2014/main" id="{3D74898C-2DFB-4D7C-A22E-B0B1C593A23A}"/>
              </a:ext>
            </a:extLst>
          </p:cNvPr>
          <p:cNvSpPr>
            <a:spLocks noGrp="1"/>
          </p:cNvSpPr>
          <p:nvPr>
            <p:ph idx="1"/>
          </p:nvPr>
        </p:nvSpPr>
        <p:spPr>
          <a:xfrm>
            <a:off x="565888" y="1022989"/>
            <a:ext cx="9528371" cy="1093487"/>
          </a:xfrm>
        </p:spPr>
        <p:txBody>
          <a:bodyPr vert="horz" lIns="0" tIns="0" rIns="0" bIns="0" rtlCol="0" anchor="t">
            <a:noAutofit/>
          </a:bodyPr>
          <a:lstStyle/>
          <a:p>
            <a:pPr marL="914400" lvl="2" indent="0" algn="ctr">
              <a:buNone/>
            </a:pPr>
            <a:r>
              <a:rPr lang="en-GB" sz="4000" b="1" dirty="0">
                <a:ea typeface="+mj-lt"/>
                <a:cs typeface="+mj-lt"/>
              </a:rPr>
              <a:t>Questions &amp; discussion</a:t>
            </a:r>
            <a:endParaRPr lang="en-GB" sz="4000" b="1" dirty="0"/>
          </a:p>
        </p:txBody>
      </p:sp>
      <p:pic>
        <p:nvPicPr>
          <p:cNvPr id="5" name="Picture 4" descr="Graphical user interface&#10;&#10;Description automatically generated with medium confidence">
            <a:extLst>
              <a:ext uri="{FF2B5EF4-FFF2-40B4-BE49-F238E27FC236}">
                <a16:creationId xmlns:a16="http://schemas.microsoft.com/office/drawing/2014/main" id="{CD1EA6CF-78E5-429B-84BF-B04C68A414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80288" y="1982911"/>
            <a:ext cx="8256320" cy="3852099"/>
          </a:xfrm>
          <a:prstGeom prst="rect">
            <a:avLst/>
          </a:prstGeom>
        </p:spPr>
      </p:pic>
    </p:spTree>
    <p:extLst>
      <p:ext uri="{BB962C8B-B14F-4D97-AF65-F5344CB8AC3E}">
        <p14:creationId xmlns:p14="http://schemas.microsoft.com/office/powerpoint/2010/main" val="425448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77B33D-04FD-44B3-96D2-C846944FBBB8}"/>
              </a:ext>
            </a:extLst>
          </p:cNvPr>
          <p:cNvSpPr>
            <a:spLocks noGrp="1"/>
          </p:cNvSpPr>
          <p:nvPr>
            <p:ph type="title"/>
          </p:nvPr>
        </p:nvSpPr>
        <p:spPr>
          <a:xfrm>
            <a:off x="719403" y="380145"/>
            <a:ext cx="8256320" cy="636998"/>
          </a:xfrm>
        </p:spPr>
        <p:txBody>
          <a:bodyPr/>
          <a:lstStyle/>
          <a:p>
            <a:r>
              <a:rPr lang="en-GB" dirty="0"/>
              <a:t>Lessons learnt lectures – the aim</a:t>
            </a:r>
          </a:p>
        </p:txBody>
      </p:sp>
      <p:sp>
        <p:nvSpPr>
          <p:cNvPr id="3" name="Content Placeholder 2">
            <a:extLst>
              <a:ext uri="{FF2B5EF4-FFF2-40B4-BE49-F238E27FC236}">
                <a16:creationId xmlns:a16="http://schemas.microsoft.com/office/drawing/2014/main" id="{43B43220-EEF7-47FC-B152-3D1A3FEC64EB}"/>
              </a:ext>
            </a:extLst>
          </p:cNvPr>
          <p:cNvSpPr>
            <a:spLocks noGrp="1"/>
          </p:cNvSpPr>
          <p:nvPr>
            <p:ph idx="1"/>
          </p:nvPr>
        </p:nvSpPr>
        <p:spPr>
          <a:xfrm>
            <a:off x="462337" y="1017143"/>
            <a:ext cx="7140539" cy="4705563"/>
          </a:xfrm>
        </p:spPr>
        <p:txBody>
          <a:bodyPr vert="horz" lIns="0" tIns="0" rIns="0" bIns="0" rtlCol="0" anchor="t">
            <a:noAutofit/>
          </a:bodyPr>
          <a:lstStyle/>
          <a:p>
            <a:r>
              <a:rPr lang="en-GB" dirty="0">
                <a:solidFill>
                  <a:srgbClr val="002060"/>
                </a:solidFill>
              </a:rPr>
              <a:t>Showcase learning opportunities as widely as possible so they can be applied to our day-to-day work.</a:t>
            </a:r>
          </a:p>
          <a:p>
            <a:r>
              <a:rPr lang="en-GB" dirty="0">
                <a:solidFill>
                  <a:srgbClr val="002060"/>
                </a:solidFill>
              </a:rPr>
              <a:t>Transparent by default – open session &amp; post a video of the lecture, the slides and key learning points on our website.</a:t>
            </a:r>
          </a:p>
          <a:p>
            <a:r>
              <a:rPr lang="en-GB" dirty="0">
                <a:solidFill>
                  <a:srgbClr val="002060"/>
                </a:solidFill>
              </a:rPr>
              <a:t>Volunteers for future sessions to </a:t>
            </a:r>
            <a:r>
              <a:rPr lang="en-GB" dirty="0">
                <a:solidFill>
                  <a:srgbClr val="002060"/>
                </a:solidFill>
                <a:hlinkClick r:id="rId2">
                  <a:extLst>
                    <a:ext uri="{A12FA001-AC4F-418D-AE19-62706E023703}">
                      <ahyp:hlinkClr xmlns:ahyp="http://schemas.microsoft.com/office/drawing/2018/hyperlinkcolor" val="tx"/>
                    </a:ext>
                  </a:extLst>
                </a:hlinkClick>
              </a:rPr>
              <a:t>James.Mahaffy@networkhomes.org.uk</a:t>
            </a:r>
            <a:endParaRPr lang="en-GB" dirty="0">
              <a:solidFill>
                <a:srgbClr val="002060"/>
              </a:solidFill>
            </a:endParaRPr>
          </a:p>
          <a:p>
            <a:r>
              <a:rPr lang="en-GB" dirty="0">
                <a:solidFill>
                  <a:srgbClr val="002060"/>
                </a:solidFill>
              </a:rPr>
              <a:t>No names of any individuals or organisations– otherwise everything is potentially in scope to maximise the learning potential.</a:t>
            </a:r>
          </a:p>
          <a:p>
            <a:endParaRPr lang="en-GB" dirty="0"/>
          </a:p>
        </p:txBody>
      </p:sp>
      <p:pic>
        <p:nvPicPr>
          <p:cNvPr id="4" name="Picture 3" descr="A person standing in front of a screen with text on it&#10;&#10;Description automatically generated with low confidence">
            <a:extLst>
              <a:ext uri="{FF2B5EF4-FFF2-40B4-BE49-F238E27FC236}">
                <a16:creationId xmlns:a16="http://schemas.microsoft.com/office/drawing/2014/main" id="{6A142677-B61D-4114-99E4-458F64B39F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83020" y="1020531"/>
            <a:ext cx="3667875" cy="4816937"/>
          </a:xfrm>
          <a:prstGeom prst="rect">
            <a:avLst/>
          </a:prstGeom>
        </p:spPr>
      </p:pic>
    </p:spTree>
    <p:extLst>
      <p:ext uri="{BB962C8B-B14F-4D97-AF65-F5344CB8AC3E}">
        <p14:creationId xmlns:p14="http://schemas.microsoft.com/office/powerpoint/2010/main" val="237618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235F-E51F-45EC-ABC3-278B060E1EAD}"/>
              </a:ext>
            </a:extLst>
          </p:cNvPr>
          <p:cNvSpPr>
            <a:spLocks noGrp="1"/>
          </p:cNvSpPr>
          <p:nvPr>
            <p:ph type="title"/>
          </p:nvPr>
        </p:nvSpPr>
        <p:spPr/>
        <p:txBody>
          <a:bodyPr/>
          <a:lstStyle/>
          <a:p>
            <a:r>
              <a:rPr lang="en-GB" dirty="0"/>
              <a:t>Structure of Today’s Presentation</a:t>
            </a:r>
          </a:p>
        </p:txBody>
      </p:sp>
      <p:sp>
        <p:nvSpPr>
          <p:cNvPr id="3" name="Content Placeholder 2">
            <a:extLst>
              <a:ext uri="{FF2B5EF4-FFF2-40B4-BE49-F238E27FC236}">
                <a16:creationId xmlns:a16="http://schemas.microsoft.com/office/drawing/2014/main" id="{C4C84A65-6044-4D35-B87E-045E801979D2}"/>
              </a:ext>
            </a:extLst>
          </p:cNvPr>
          <p:cNvSpPr>
            <a:spLocks noGrp="1"/>
          </p:cNvSpPr>
          <p:nvPr>
            <p:ph idx="1"/>
          </p:nvPr>
        </p:nvSpPr>
        <p:spPr/>
        <p:txBody>
          <a:bodyPr vert="horz" lIns="0" tIns="0" rIns="0" bIns="0" rtlCol="0" anchor="t">
            <a:noAutofit/>
          </a:bodyPr>
          <a:lstStyle/>
          <a:p>
            <a:r>
              <a:rPr lang="en-GB" sz="2800" dirty="0"/>
              <a:t>The story</a:t>
            </a:r>
            <a:endParaRPr lang="en-GB" sz="2800" dirty="0">
              <a:cs typeface="Calibri"/>
            </a:endParaRPr>
          </a:p>
          <a:p>
            <a:r>
              <a:rPr lang="en-GB" sz="2800" dirty="0">
                <a:cs typeface="Calibri"/>
              </a:rPr>
              <a:t>What we found</a:t>
            </a:r>
          </a:p>
          <a:p>
            <a:r>
              <a:rPr lang="en-GB" sz="2800" dirty="0">
                <a:cs typeface="Calibri"/>
              </a:rPr>
              <a:t>The lessons</a:t>
            </a:r>
          </a:p>
          <a:p>
            <a:r>
              <a:rPr lang="en-GB" sz="2800" dirty="0"/>
              <a:t>The learning</a:t>
            </a:r>
          </a:p>
          <a:p>
            <a:r>
              <a:rPr lang="en-GB" sz="2800" dirty="0">
                <a:cs typeface="Calibri"/>
              </a:rPr>
              <a:t>Acknowledgements</a:t>
            </a:r>
          </a:p>
          <a:p>
            <a:r>
              <a:rPr lang="en-GB" sz="2800" dirty="0"/>
              <a:t>Questions/discussion</a:t>
            </a:r>
            <a:endParaRPr lang="en-GB" sz="2800" dirty="0">
              <a:cs typeface="Calibri"/>
            </a:endParaRPr>
          </a:p>
        </p:txBody>
      </p:sp>
      <p:pic>
        <p:nvPicPr>
          <p:cNvPr id="11" name="Picture 10" descr="Text, whiteboard&#10;&#10;Description automatically generated">
            <a:extLst>
              <a:ext uri="{FF2B5EF4-FFF2-40B4-BE49-F238E27FC236}">
                <a16:creationId xmlns:a16="http://schemas.microsoft.com/office/drawing/2014/main" id="{6D2B24A8-BFB9-45B6-8119-74F1DF96D9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18580" y="2160001"/>
            <a:ext cx="5095982" cy="3412124"/>
          </a:xfrm>
          <a:prstGeom prst="rect">
            <a:avLst/>
          </a:prstGeom>
        </p:spPr>
      </p:pic>
    </p:spTree>
    <p:extLst>
      <p:ext uri="{BB962C8B-B14F-4D97-AF65-F5344CB8AC3E}">
        <p14:creationId xmlns:p14="http://schemas.microsoft.com/office/powerpoint/2010/main" val="425436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ACFC-5A38-4F56-A5BC-77F37B0FA157}"/>
              </a:ext>
            </a:extLst>
          </p:cNvPr>
          <p:cNvSpPr>
            <a:spLocks noGrp="1"/>
          </p:cNvSpPr>
          <p:nvPr>
            <p:ph type="title"/>
          </p:nvPr>
        </p:nvSpPr>
        <p:spPr>
          <a:xfrm>
            <a:off x="720000" y="297952"/>
            <a:ext cx="6245879" cy="801383"/>
          </a:xfrm>
        </p:spPr>
        <p:txBody>
          <a:bodyPr/>
          <a:lstStyle/>
          <a:p>
            <a:r>
              <a:rPr lang="en-GB" dirty="0"/>
              <a:t>The story….ASB  defined</a:t>
            </a:r>
          </a:p>
        </p:txBody>
      </p:sp>
      <p:sp>
        <p:nvSpPr>
          <p:cNvPr id="3" name="Content Placeholder 2">
            <a:extLst>
              <a:ext uri="{FF2B5EF4-FFF2-40B4-BE49-F238E27FC236}">
                <a16:creationId xmlns:a16="http://schemas.microsoft.com/office/drawing/2014/main" id="{9157EE7E-E713-430B-BF99-DD9CB41C01F3}"/>
              </a:ext>
            </a:extLst>
          </p:cNvPr>
          <p:cNvSpPr>
            <a:spLocks noGrp="1"/>
          </p:cNvSpPr>
          <p:nvPr>
            <p:ph idx="1"/>
          </p:nvPr>
        </p:nvSpPr>
        <p:spPr>
          <a:xfrm>
            <a:off x="0" y="1099335"/>
            <a:ext cx="8137133" cy="4921321"/>
          </a:xfrm>
        </p:spPr>
        <p:txBody>
          <a:bodyPr/>
          <a:lstStyle/>
          <a:p>
            <a:pPr marL="457200" lvl="1" indent="0" algn="just">
              <a:buNone/>
            </a:pPr>
            <a:r>
              <a:rPr lang="en-GB" sz="2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ASB is defined in the Anti-Social Behaviour Crime and Policing Act 2014 as “Conduct that has caused, or is likely to cause, harassment, alarm or distress to any person, or conduct capable of causing nuisance or annoyance to a person in relation to that person’s occupation of residential premises, or  Conduct capable of causing housing-related nuisance or annoyance to any person.”</a:t>
            </a:r>
          </a:p>
          <a:p>
            <a:pPr marL="457200" lvl="1" indent="0" algn="just">
              <a:buNone/>
            </a:pPr>
            <a:r>
              <a:rPr lang="en-GB" sz="2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en-GB"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r>
              <a:rPr lang="en-GB" sz="2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ASB is defined in the Housing Act 1985 and Housing Act 1988 as “Conduct causing or likely to cause a nuisance or annoyance to a person residing, visiting or otherwise engaging in </a:t>
            </a:r>
            <a:r>
              <a:rPr lang="en-GB" sz="2400" i="1" dirty="0">
                <a:solidFill>
                  <a:srgbClr val="002060"/>
                </a:solidFill>
                <a:latin typeface="Calibri" panose="020F0502020204030204" pitchFamily="34" charset="0"/>
                <a:ea typeface="Calibri" panose="020F0502020204030204" pitchFamily="34" charset="0"/>
                <a:cs typeface="Calibri" panose="020F0502020204030204" pitchFamily="34" charset="0"/>
              </a:rPr>
              <a:t>un</a:t>
            </a:r>
            <a:r>
              <a:rPr lang="en-GB" sz="2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lawful activity in the locality” </a:t>
            </a:r>
            <a:endParaRPr lang="en-GB"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 name="Picture 9">
            <a:extLst>
              <a:ext uri="{FF2B5EF4-FFF2-40B4-BE49-F238E27FC236}">
                <a16:creationId xmlns:a16="http://schemas.microsoft.com/office/drawing/2014/main" id="{959268F2-C110-40B9-B294-C0884EB7CC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616" y="1099335"/>
            <a:ext cx="3421294" cy="4921321"/>
          </a:xfrm>
          <a:prstGeom prst="rect">
            <a:avLst/>
          </a:prstGeom>
          <a:noFill/>
          <a:ln>
            <a:noFill/>
          </a:ln>
        </p:spPr>
      </p:pic>
    </p:spTree>
    <p:extLst>
      <p:ext uri="{BB962C8B-B14F-4D97-AF65-F5344CB8AC3E}">
        <p14:creationId xmlns:p14="http://schemas.microsoft.com/office/powerpoint/2010/main" val="399842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B49E-77DC-4D44-969A-6759324694AD}"/>
              </a:ext>
            </a:extLst>
          </p:cNvPr>
          <p:cNvSpPr>
            <a:spLocks noGrp="1"/>
          </p:cNvSpPr>
          <p:nvPr>
            <p:ph type="title"/>
          </p:nvPr>
        </p:nvSpPr>
        <p:spPr>
          <a:xfrm>
            <a:off x="720000" y="318500"/>
            <a:ext cx="8256320" cy="544530"/>
          </a:xfrm>
        </p:spPr>
        <p:txBody>
          <a:bodyPr/>
          <a:lstStyle/>
          <a:p>
            <a:r>
              <a:rPr lang="en-GB" dirty="0"/>
              <a:t>The story….context</a:t>
            </a:r>
          </a:p>
        </p:txBody>
      </p:sp>
      <p:sp>
        <p:nvSpPr>
          <p:cNvPr id="3" name="Content Placeholder 2">
            <a:extLst>
              <a:ext uri="{FF2B5EF4-FFF2-40B4-BE49-F238E27FC236}">
                <a16:creationId xmlns:a16="http://schemas.microsoft.com/office/drawing/2014/main" id="{E607054E-FB6E-4CCA-A83F-E329E774E954}"/>
              </a:ext>
            </a:extLst>
          </p:cNvPr>
          <p:cNvSpPr>
            <a:spLocks noGrp="1"/>
          </p:cNvSpPr>
          <p:nvPr>
            <p:ph idx="1"/>
          </p:nvPr>
        </p:nvSpPr>
        <p:spPr>
          <a:xfrm>
            <a:off x="719403" y="945222"/>
            <a:ext cx="9120000" cy="4911048"/>
          </a:xfrm>
        </p:spPr>
        <p:txBody>
          <a:bodyPr/>
          <a:lstStyle/>
          <a:p>
            <a:pPr marL="0" indent="0">
              <a:buNone/>
            </a:pPr>
            <a:r>
              <a:rPr lang="en-GB" dirty="0"/>
              <a:t>What do the numbers say!</a:t>
            </a:r>
          </a:p>
          <a:p>
            <a:pPr marL="0" indent="0">
              <a:buNone/>
            </a:pPr>
            <a:endParaRPr lang="en-GB" dirty="0"/>
          </a:p>
          <a:p>
            <a:r>
              <a:rPr lang="en-GB" dirty="0"/>
              <a:t>Between 1</a:t>
            </a:r>
            <a:r>
              <a:rPr lang="en-GB" baseline="30000" dirty="0"/>
              <a:t>st</a:t>
            </a:r>
            <a:r>
              <a:rPr lang="en-GB" dirty="0"/>
              <a:t> June 2020 and 1</a:t>
            </a:r>
            <a:r>
              <a:rPr lang="en-GB" baseline="30000" dirty="0"/>
              <a:t>st</a:t>
            </a:r>
            <a:r>
              <a:rPr lang="en-GB" dirty="0"/>
              <a:t> June 2021 we recorded over 1000 reports of ASB.</a:t>
            </a:r>
          </a:p>
          <a:p>
            <a:r>
              <a:rPr lang="en-GB" dirty="0"/>
              <a:t>By far noise nuisance received the most reports.</a:t>
            </a:r>
          </a:p>
          <a:p>
            <a:r>
              <a:rPr lang="en-GB" dirty="0"/>
              <a:t>In June 2020 we received a total of 132 reports</a:t>
            </a:r>
          </a:p>
          <a:p>
            <a:r>
              <a:rPr lang="en-GB" dirty="0"/>
              <a:t>In May 2021 we received only 36 and this month so far the total is 50.</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4136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4B05-C928-4A54-89A5-9BD9F13B1B3A}"/>
              </a:ext>
            </a:extLst>
          </p:cNvPr>
          <p:cNvSpPr>
            <a:spLocks noGrp="1"/>
          </p:cNvSpPr>
          <p:nvPr>
            <p:ph type="title"/>
          </p:nvPr>
        </p:nvSpPr>
        <p:spPr>
          <a:xfrm>
            <a:off x="720000" y="287676"/>
            <a:ext cx="8256320" cy="739740"/>
          </a:xfrm>
        </p:spPr>
        <p:txBody>
          <a:bodyPr/>
          <a:lstStyle/>
          <a:p>
            <a:r>
              <a:rPr lang="en-GB" dirty="0"/>
              <a:t>The story….legal remedies</a:t>
            </a:r>
          </a:p>
        </p:txBody>
      </p:sp>
      <p:sp>
        <p:nvSpPr>
          <p:cNvPr id="3" name="Content Placeholder 2">
            <a:extLst>
              <a:ext uri="{FF2B5EF4-FFF2-40B4-BE49-F238E27FC236}">
                <a16:creationId xmlns:a16="http://schemas.microsoft.com/office/drawing/2014/main" id="{FB00E001-FBDF-46C1-B93C-B3182BD9E6C2}"/>
              </a:ext>
            </a:extLst>
          </p:cNvPr>
          <p:cNvSpPr>
            <a:spLocks noGrp="1"/>
          </p:cNvSpPr>
          <p:nvPr>
            <p:ph idx="1"/>
          </p:nvPr>
        </p:nvSpPr>
        <p:spPr>
          <a:xfrm>
            <a:off x="719403" y="842481"/>
            <a:ext cx="8256320" cy="5157627"/>
          </a:xfrm>
        </p:spPr>
        <p:txBody>
          <a:bodyPr/>
          <a:lstStyle/>
          <a:p>
            <a:pPr marL="0" indent="0" algn="just">
              <a:buNone/>
            </a:pP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legal action Network can take.</a:t>
            </a:r>
          </a:p>
          <a:p>
            <a:pPr algn="just"/>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Civil Injunction on notice or without (with or without the Power of Arrest) </a:t>
            </a:r>
            <a:endParaRPr lang="en-GB"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Obtain an undertaking from the resident to the court agreeing to stop any ASB (if the court considers this appropriate) </a:t>
            </a:r>
            <a:endParaRPr lang="en-GB"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Absolute Ground for Possession which is a mandatory ground for possession under Ground 7A (assured tenants) or Section 84A (secure tenants).</a:t>
            </a:r>
            <a:endParaRPr lang="en-GB"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Possession proceedings on discretionary grounds</a:t>
            </a:r>
            <a:endParaRPr lang="en-GB"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2060"/>
                </a:solidFill>
                <a:effectLst/>
                <a:latin typeface="Calibri" panose="020F0502020204030204" pitchFamily="34" charset="0"/>
                <a:ea typeface="Calibri" panose="020F0502020204030204" pitchFamily="34" charset="0"/>
              </a:rPr>
              <a:t>Accelerated Possession Proceedings (for assured shorthold tenants only</a:t>
            </a:r>
            <a:endParaRPr lang="en-GB" dirty="0">
              <a:solidFill>
                <a:srgbClr val="002060"/>
              </a:solidFill>
            </a:endParaRPr>
          </a:p>
          <a:p>
            <a:r>
              <a:rPr lang="en-GB" dirty="0">
                <a:solidFill>
                  <a:srgbClr val="002060"/>
                </a:solidFill>
              </a:rPr>
              <a:t>For leaseholders the ultimate sanction is to forfeit the lease.</a:t>
            </a:r>
          </a:p>
        </p:txBody>
      </p:sp>
      <p:pic>
        <p:nvPicPr>
          <p:cNvPr id="7" name="Picture 6" descr="A picture containing scale, device&#10;&#10;Description automatically generated">
            <a:extLst>
              <a:ext uri="{FF2B5EF4-FFF2-40B4-BE49-F238E27FC236}">
                <a16:creationId xmlns:a16="http://schemas.microsoft.com/office/drawing/2014/main" id="{B35EAB94-F931-485F-B700-119D36CF7C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7564" y="946354"/>
            <a:ext cx="2476072" cy="4920189"/>
          </a:xfrm>
          <a:prstGeom prst="rect">
            <a:avLst/>
          </a:prstGeom>
        </p:spPr>
      </p:pic>
      <p:sp>
        <p:nvSpPr>
          <p:cNvPr id="8" name="TextBox 7">
            <a:extLst>
              <a:ext uri="{FF2B5EF4-FFF2-40B4-BE49-F238E27FC236}">
                <a16:creationId xmlns:a16="http://schemas.microsoft.com/office/drawing/2014/main" id="{F37EFC33-14BC-40FD-9F41-EA818A2B11C0}"/>
              </a:ext>
            </a:extLst>
          </p:cNvPr>
          <p:cNvSpPr txBox="1"/>
          <p:nvPr/>
        </p:nvSpPr>
        <p:spPr>
          <a:xfrm>
            <a:off x="952500" y="6858000"/>
            <a:ext cx="5920911" cy="230832"/>
          </a:xfrm>
          <a:prstGeom prst="rect">
            <a:avLst/>
          </a:prstGeom>
          <a:noFill/>
        </p:spPr>
        <p:txBody>
          <a:bodyPr wrap="square" rtlCol="0">
            <a:spAutoFit/>
          </a:bodyPr>
          <a:lstStyle/>
          <a:p>
            <a:r>
              <a:rPr lang="en-GB" sz="900" dirty="0">
                <a:hlinkClick r:id="rId3" tooltip="http://www.latentexistence.me.uk/judicial-review-pip-consultation/"/>
              </a:rPr>
              <a:t>This Photo</a:t>
            </a:r>
            <a:r>
              <a:rPr lang="en-GB" sz="900" dirty="0"/>
              <a:t> by Unknown Author is licensed under </a:t>
            </a:r>
            <a:r>
              <a:rPr lang="en-GB" sz="900" dirty="0">
                <a:hlinkClick r:id="rId4" tooltip="https://creativecommons.org/licenses/by-nc-sa/3.0/"/>
              </a:rPr>
              <a:t>CC BY-SA-NC</a:t>
            </a:r>
            <a:endParaRPr lang="en-GB" sz="900" dirty="0"/>
          </a:p>
        </p:txBody>
      </p:sp>
    </p:spTree>
    <p:extLst>
      <p:ext uri="{BB962C8B-B14F-4D97-AF65-F5344CB8AC3E}">
        <p14:creationId xmlns:p14="http://schemas.microsoft.com/office/powerpoint/2010/main" val="42170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D842-A186-43D3-831C-D630B95CD9F0}"/>
              </a:ext>
            </a:extLst>
          </p:cNvPr>
          <p:cNvSpPr>
            <a:spLocks noGrp="1"/>
          </p:cNvSpPr>
          <p:nvPr>
            <p:ph type="title"/>
          </p:nvPr>
        </p:nvSpPr>
        <p:spPr>
          <a:xfrm>
            <a:off x="720000" y="339047"/>
            <a:ext cx="8256320" cy="688369"/>
          </a:xfrm>
        </p:spPr>
        <p:txBody>
          <a:bodyPr/>
          <a:lstStyle/>
          <a:p>
            <a:r>
              <a:rPr lang="en-GB" dirty="0"/>
              <a:t>The story….legal remedies</a:t>
            </a:r>
          </a:p>
        </p:txBody>
      </p:sp>
      <p:sp>
        <p:nvSpPr>
          <p:cNvPr id="3" name="Content Placeholder 2">
            <a:extLst>
              <a:ext uri="{FF2B5EF4-FFF2-40B4-BE49-F238E27FC236}">
                <a16:creationId xmlns:a16="http://schemas.microsoft.com/office/drawing/2014/main" id="{93431E4F-FAAE-43E1-BFE0-D0E9671C5576}"/>
              </a:ext>
            </a:extLst>
          </p:cNvPr>
          <p:cNvSpPr>
            <a:spLocks noGrp="1"/>
          </p:cNvSpPr>
          <p:nvPr>
            <p:ph idx="1"/>
          </p:nvPr>
        </p:nvSpPr>
        <p:spPr>
          <a:xfrm>
            <a:off x="720000" y="1027416"/>
            <a:ext cx="6493055" cy="4849402"/>
          </a:xfrm>
        </p:spPr>
        <p:txBody>
          <a:bodyPr/>
          <a:lstStyle/>
          <a:p>
            <a:pPr marL="0" indent="0" algn="just">
              <a:buNone/>
            </a:pP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There are additional tools and powers available only to the Police and Local Authority. These include: </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Criminal Behaviour Order (CBO) </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Dispersal Powers</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C</a:t>
            </a: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ommunity Protection Notice (CPN) unless the Local Authority designate powers to us to serve these </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Public Spaces Protection Order </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Community Protection Notice </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Closure </a:t>
            </a: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Order</a:t>
            </a: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can only be issued by Police however they require supporting evidence from landlord.  </a:t>
            </a: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P</a:t>
            </a:r>
            <a:r>
              <a:rPr lang="en-GB"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ossession on mandatory grounds is possible.</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descr="A picture containing text, outdoor, helmet, bicycle&#10;&#10;Description automatically generated">
            <a:extLst>
              <a:ext uri="{FF2B5EF4-FFF2-40B4-BE49-F238E27FC236}">
                <a16:creationId xmlns:a16="http://schemas.microsoft.com/office/drawing/2014/main" id="{54D70051-CD81-4587-9304-C473D0D4C8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66571" y="1232899"/>
            <a:ext cx="4325420" cy="3914454"/>
          </a:xfrm>
          <a:prstGeom prst="rect">
            <a:avLst/>
          </a:prstGeom>
        </p:spPr>
      </p:pic>
    </p:spTree>
    <p:extLst>
      <p:ext uri="{BB962C8B-B14F-4D97-AF65-F5344CB8AC3E}">
        <p14:creationId xmlns:p14="http://schemas.microsoft.com/office/powerpoint/2010/main" val="18314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7275-B8B5-4F26-B2E3-06BCB46FBF55}"/>
              </a:ext>
            </a:extLst>
          </p:cNvPr>
          <p:cNvSpPr>
            <a:spLocks noGrp="1"/>
          </p:cNvSpPr>
          <p:nvPr>
            <p:ph type="title"/>
          </p:nvPr>
        </p:nvSpPr>
        <p:spPr>
          <a:xfrm>
            <a:off x="719403" y="400692"/>
            <a:ext cx="8256320" cy="698643"/>
          </a:xfrm>
        </p:spPr>
        <p:txBody>
          <a:bodyPr/>
          <a:lstStyle/>
          <a:p>
            <a:r>
              <a:rPr lang="en-GB" dirty="0"/>
              <a:t>The story….the starting point</a:t>
            </a:r>
          </a:p>
        </p:txBody>
      </p:sp>
      <p:sp>
        <p:nvSpPr>
          <p:cNvPr id="3" name="Content Placeholder 2">
            <a:extLst>
              <a:ext uri="{FF2B5EF4-FFF2-40B4-BE49-F238E27FC236}">
                <a16:creationId xmlns:a16="http://schemas.microsoft.com/office/drawing/2014/main" id="{8B980458-ED57-499E-8735-88BD6CD8EF36}"/>
              </a:ext>
            </a:extLst>
          </p:cNvPr>
          <p:cNvSpPr>
            <a:spLocks noGrp="1"/>
          </p:cNvSpPr>
          <p:nvPr>
            <p:ph idx="1"/>
          </p:nvPr>
        </p:nvSpPr>
        <p:spPr>
          <a:xfrm>
            <a:off x="719403" y="1448656"/>
            <a:ext cx="6020444" cy="4438436"/>
          </a:xfrm>
        </p:spPr>
        <p:txBody>
          <a:bodyPr vert="horz" lIns="0" tIns="0" rIns="0" bIns="0" rtlCol="0" anchor="t">
            <a:noAutofit/>
          </a:bodyPr>
          <a:lstStyle/>
          <a:p>
            <a:r>
              <a:rPr lang="en-GB" dirty="0">
                <a:solidFill>
                  <a:srgbClr val="002060"/>
                </a:solidFill>
                <a:cs typeface="Calibri"/>
              </a:rPr>
              <a:t>High profile complaints regarding ASB case management were escalated to ELT.</a:t>
            </a:r>
          </a:p>
          <a:p>
            <a:pPr marL="0" indent="0">
              <a:buNone/>
            </a:pPr>
            <a:r>
              <a:rPr lang="en-GB" dirty="0">
                <a:solidFill>
                  <a:srgbClr val="002060"/>
                </a:solidFill>
                <a:cs typeface="Calibri"/>
              </a:rPr>
              <a:t>As a result:</a:t>
            </a:r>
          </a:p>
          <a:p>
            <a:r>
              <a:rPr lang="en-GB" dirty="0">
                <a:solidFill>
                  <a:srgbClr val="002060"/>
                </a:solidFill>
                <a:cs typeface="Calibri"/>
              </a:rPr>
              <a:t>ELT commissioned report on ASB</a:t>
            </a:r>
          </a:p>
          <a:p>
            <a:r>
              <a:rPr lang="en-GB" dirty="0">
                <a:solidFill>
                  <a:srgbClr val="002060"/>
                </a:solidFill>
                <a:cs typeface="Calibri"/>
              </a:rPr>
              <a:t>The ASB report findings were presented to ELT by Aisha Akhtar, Jackie Trundell and Foluke Ajayi in April 2020</a:t>
            </a:r>
          </a:p>
          <a:p>
            <a:r>
              <a:rPr lang="en-GB" dirty="0">
                <a:solidFill>
                  <a:srgbClr val="002060"/>
                </a:solidFill>
                <a:cs typeface="Calibri"/>
              </a:rPr>
              <a:t>Upheld complaints also reviewed</a:t>
            </a:r>
          </a:p>
          <a:p>
            <a:endParaRPr lang="en-GB" sz="2800" dirty="0">
              <a:cs typeface="Calibri"/>
            </a:endParaRPr>
          </a:p>
          <a:p>
            <a:endParaRPr lang="en-GB" sz="2800" dirty="0">
              <a:cs typeface="Calibri"/>
            </a:endParaRPr>
          </a:p>
          <a:p>
            <a:endParaRPr lang="en-GB" sz="2800" dirty="0">
              <a:cs typeface="Calibri"/>
            </a:endParaRPr>
          </a:p>
          <a:p>
            <a:pPr marL="0" indent="0">
              <a:buNone/>
            </a:pPr>
            <a:endParaRPr lang="en-GB" sz="2800" dirty="0">
              <a:cs typeface="Calibri"/>
            </a:endParaRPr>
          </a:p>
          <a:p>
            <a:endParaRPr lang="en-GB" sz="2800" dirty="0">
              <a:cs typeface="Calibri"/>
            </a:endParaRPr>
          </a:p>
          <a:p>
            <a:endParaRPr lang="en-GB" sz="2800" dirty="0">
              <a:cs typeface="Calibri"/>
            </a:endParaRPr>
          </a:p>
          <a:p>
            <a:endParaRPr lang="en-GB" sz="2800" dirty="0">
              <a:cs typeface="Calibri"/>
            </a:endParaRPr>
          </a:p>
          <a:p>
            <a:endParaRPr lang="en-GB" sz="2800" dirty="0">
              <a:cs typeface="Calibri"/>
            </a:endParaRPr>
          </a:p>
          <a:p>
            <a:endParaRPr lang="en-GB" sz="2800" dirty="0">
              <a:cs typeface="Calibri"/>
            </a:endParaRPr>
          </a:p>
          <a:p>
            <a:endParaRPr lang="en-GB" sz="2800" dirty="0">
              <a:cs typeface="Calibri"/>
            </a:endParaRPr>
          </a:p>
          <a:p>
            <a:endParaRPr lang="en-GB" dirty="0">
              <a:cs typeface="Calibri"/>
            </a:endParaRPr>
          </a:p>
        </p:txBody>
      </p:sp>
      <p:pic>
        <p:nvPicPr>
          <p:cNvPr id="5" name="Picture 4" descr="Icon&#10;&#10;Description automatically generated with low confidence">
            <a:extLst>
              <a:ext uri="{FF2B5EF4-FFF2-40B4-BE49-F238E27FC236}">
                <a16:creationId xmlns:a16="http://schemas.microsoft.com/office/drawing/2014/main" id="{3E1372FB-95CA-4E77-9C2A-7DB95C235B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13012" y="1448655"/>
            <a:ext cx="4325421" cy="4438435"/>
          </a:xfrm>
          <a:prstGeom prst="rect">
            <a:avLst/>
          </a:prstGeom>
        </p:spPr>
      </p:pic>
    </p:spTree>
    <p:extLst>
      <p:ext uri="{BB962C8B-B14F-4D97-AF65-F5344CB8AC3E}">
        <p14:creationId xmlns:p14="http://schemas.microsoft.com/office/powerpoint/2010/main" val="412942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3397-222C-4506-9050-69B57C9485BA}"/>
              </a:ext>
            </a:extLst>
          </p:cNvPr>
          <p:cNvSpPr>
            <a:spLocks noGrp="1"/>
          </p:cNvSpPr>
          <p:nvPr>
            <p:ph type="title"/>
          </p:nvPr>
        </p:nvSpPr>
        <p:spPr>
          <a:xfrm>
            <a:off x="720000" y="421240"/>
            <a:ext cx="8256320" cy="688369"/>
          </a:xfrm>
        </p:spPr>
        <p:txBody>
          <a:bodyPr/>
          <a:lstStyle/>
          <a:p>
            <a:r>
              <a:rPr lang="en-GB" dirty="0"/>
              <a:t>What we found…. </a:t>
            </a:r>
          </a:p>
        </p:txBody>
      </p:sp>
      <p:sp>
        <p:nvSpPr>
          <p:cNvPr id="3" name="Content Placeholder 2">
            <a:extLst>
              <a:ext uri="{FF2B5EF4-FFF2-40B4-BE49-F238E27FC236}">
                <a16:creationId xmlns:a16="http://schemas.microsoft.com/office/drawing/2014/main" id="{7B7F2C2A-1566-4C14-A9BF-10B3974DE39F}"/>
              </a:ext>
            </a:extLst>
          </p:cNvPr>
          <p:cNvSpPr>
            <a:spLocks noGrp="1"/>
          </p:cNvSpPr>
          <p:nvPr>
            <p:ph idx="1"/>
          </p:nvPr>
        </p:nvSpPr>
        <p:spPr>
          <a:xfrm>
            <a:off x="719403" y="1304818"/>
            <a:ext cx="5938251" cy="4551452"/>
          </a:xfrm>
        </p:spPr>
        <p:txBody>
          <a:bodyPr/>
          <a:lstStyle/>
          <a:p>
            <a:pPr marL="457200" indent="-457200">
              <a:buFont typeface="Arial" panose="020B0604020202020204" pitchFamily="34" charset="0"/>
              <a:buChar char="•"/>
            </a:pPr>
            <a:r>
              <a:rPr lang="en-GB" sz="2400" dirty="0">
                <a:solidFill>
                  <a:srgbClr val="002060"/>
                </a:solidFill>
              </a:rPr>
              <a:t>A lack of clarity and consistency in identifying the trigger for court action.</a:t>
            </a:r>
          </a:p>
          <a:p>
            <a:pPr marL="457200" indent="-457200">
              <a:buFont typeface="Arial" panose="020B0604020202020204" pitchFamily="34" charset="0"/>
              <a:buChar char="•"/>
            </a:pPr>
            <a:r>
              <a:rPr lang="en-GB" sz="2400" dirty="0">
                <a:solidFill>
                  <a:srgbClr val="002060"/>
                </a:solidFill>
              </a:rPr>
              <a:t>Not always providing victims with support in a way that met their expectations.</a:t>
            </a:r>
          </a:p>
          <a:p>
            <a:pPr marL="457200" indent="-457200">
              <a:buFont typeface="Arial" panose="020B0604020202020204" pitchFamily="34" charset="0"/>
              <a:buChar char="•"/>
            </a:pPr>
            <a:r>
              <a:rPr lang="en-GB" sz="2400" dirty="0">
                <a:solidFill>
                  <a:srgbClr val="002060"/>
                </a:solidFill>
              </a:rPr>
              <a:t>The impact of mental health illnesses on high level and low level ASB cases. </a:t>
            </a:r>
          </a:p>
          <a:p>
            <a:pPr marL="457200" indent="-457200">
              <a:buFont typeface="Arial" panose="020B0604020202020204" pitchFamily="34" charset="0"/>
              <a:buChar char="•"/>
            </a:pPr>
            <a:r>
              <a:rPr lang="en-GB" sz="2400" dirty="0">
                <a:solidFill>
                  <a:srgbClr val="002060"/>
                </a:solidFill>
                <a:cs typeface="Calibri"/>
              </a:rPr>
              <a:t>To provide regular progress updates for residents on their ASB cases.</a:t>
            </a:r>
            <a:endParaRPr lang="en-GB" sz="2400" dirty="0">
              <a:solidFill>
                <a:srgbClr val="002060"/>
              </a:solidFill>
            </a:endParaRPr>
          </a:p>
          <a:p>
            <a:pPr marL="457200" indent="-457200">
              <a:buFont typeface="Arial" panose="020B0604020202020204" pitchFamily="34" charset="0"/>
              <a:buChar char="•"/>
            </a:pPr>
            <a:r>
              <a:rPr lang="en-GB" sz="2400" dirty="0">
                <a:solidFill>
                  <a:srgbClr val="002060"/>
                </a:solidFill>
              </a:rPr>
              <a:t>Gaps in our Customer Hub Case information systems resulting in inconsistent response times in responding to victims.</a:t>
            </a:r>
          </a:p>
          <a:p>
            <a:endParaRPr lang="en-GB" dirty="0"/>
          </a:p>
        </p:txBody>
      </p:sp>
      <p:pic>
        <p:nvPicPr>
          <p:cNvPr id="5" name="Picture 4">
            <a:extLst>
              <a:ext uri="{FF2B5EF4-FFF2-40B4-BE49-F238E27FC236}">
                <a16:creationId xmlns:a16="http://schemas.microsoft.com/office/drawing/2014/main" id="{420723BA-8681-4479-ADBA-D27F20BB1F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76152" y="1336945"/>
            <a:ext cx="3606229" cy="4519325"/>
          </a:xfrm>
          <a:prstGeom prst="rect">
            <a:avLst/>
          </a:prstGeom>
        </p:spPr>
      </p:pic>
    </p:spTree>
    <p:extLst>
      <p:ext uri="{BB962C8B-B14F-4D97-AF65-F5344CB8AC3E}">
        <p14:creationId xmlns:p14="http://schemas.microsoft.com/office/powerpoint/2010/main" val="656251061"/>
      </p:ext>
    </p:extLst>
  </p:cSld>
  <p:clrMapOvr>
    <a:masterClrMapping/>
  </p:clrMapOvr>
</p:sld>
</file>

<file path=ppt/theme/theme1.xml><?xml version="1.0" encoding="utf-8"?>
<a:theme xmlns:a="http://schemas.openxmlformats.org/drawingml/2006/main" name="1_Office Theme">
  <a:themeElements>
    <a:clrScheme name="Network Homes">
      <a:dk1>
        <a:srgbClr val="3C1053"/>
      </a:dk1>
      <a:lt1>
        <a:sysClr val="window" lastClr="FFFFFF"/>
      </a:lt1>
      <a:dk2>
        <a:srgbClr val="005587"/>
      </a:dk2>
      <a:lt2>
        <a:srgbClr val="FFFFFF"/>
      </a:lt2>
      <a:accent1>
        <a:srgbClr val="5F259F"/>
      </a:accent1>
      <a:accent2>
        <a:srgbClr val="00B2A9"/>
      </a:accent2>
      <a:accent3>
        <a:srgbClr val="DA291C"/>
      </a:accent3>
      <a:accent4>
        <a:srgbClr val="0072CE"/>
      </a:accent4>
      <a:accent5>
        <a:srgbClr val="006D68"/>
      </a:accent5>
      <a:accent6>
        <a:srgbClr val="005587"/>
      </a:accent6>
      <a:hlink>
        <a:srgbClr val="0072CE"/>
      </a:hlink>
      <a:folHlink>
        <a:srgbClr val="5F25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D17E796F-F593-4683-AD08-7DB72CB057F9}" vid="{33F45D32-7ACD-4E9F-8526-B8BB9ECE83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3C6EA8E84514992D517537F5C4AF0" ma:contentTypeVersion="16" ma:contentTypeDescription="Create a new document." ma:contentTypeScope="" ma:versionID="ea8192ac640ff028f2bfdd5df861341b">
  <xsd:schema xmlns:xsd="http://www.w3.org/2001/XMLSchema" xmlns:xs="http://www.w3.org/2001/XMLSchema" xmlns:p="http://schemas.microsoft.com/office/2006/metadata/properties" xmlns:ns2="2e077d43-7c3c-4e51-91cd-36695594283c" xmlns:ns4="8f4d6b98-d4d9-4133-8f1b-61f9439e4102" xmlns:ns5="8936670f-ced3-42e5-89c3-1b9e94f165f4" targetNamespace="http://schemas.microsoft.com/office/2006/metadata/properties" ma:root="true" ma:fieldsID="057d58d33642fdba029f569dbba24d54" ns2:_="" ns4:_="" ns5:_="">
    <xsd:import namespace="2e077d43-7c3c-4e51-91cd-36695594283c"/>
    <xsd:import namespace="8f4d6b98-d4d9-4133-8f1b-61f9439e4102"/>
    <xsd:import namespace="8936670f-ced3-42e5-89c3-1b9e94f165f4"/>
    <xsd:element name="properties">
      <xsd:complexType>
        <xsd:sequence>
          <xsd:element name="documentManagement">
            <xsd:complexType>
              <xsd:all>
                <xsd:element ref="ns2:SharedWithUsers" minOccurs="0"/>
                <xsd:element ref="ns2:SharedWithDetails" minOccurs="0"/>
                <xsd:element ref="ns4:MediaServiceAutoTags" minOccurs="0"/>
                <xsd:element ref="ns4:MediaServiceOCR" minOccurs="0"/>
                <xsd:element ref="ns5:MediaServiceMetadata" minOccurs="0"/>
                <xsd:element ref="ns5:MediaServiceFastMetadata" minOccurs="0"/>
                <xsd:element ref="ns5:MediaServiceGenerationTime" minOccurs="0"/>
                <xsd:element ref="ns5:MediaServiceEventHashCode" minOccurs="0"/>
                <xsd:element ref="ns5:MediaServiceDateTaken" minOccurs="0"/>
                <xsd:element ref="ns5:MediaServiceLocation" minOccurs="0"/>
                <xsd:element ref="ns5:MediaServiceAutoKeyPoints" minOccurs="0"/>
                <xsd:element ref="ns5:MediaServiceKeyPoints" minOccurs="0"/>
                <xsd:element ref="ns5:Boardmeetingdate" minOccurs="0"/>
                <xsd:element ref="ns5:Filmvers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77d43-7c3c-4e51-91cd-3669559428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4d6b98-d4d9-4133-8f1b-61f9439e4102" elementFormDefault="qualified">
    <xsd:import namespace="http://schemas.microsoft.com/office/2006/documentManagement/types"/>
    <xsd:import namespace="http://schemas.microsoft.com/office/infopath/2007/PartnerControls"/>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6670f-ced3-42e5-89c3-1b9e94f165f4"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Boardmeetingdate" ma:index="21" nillable="true" ma:displayName="Board meeting date" ma:format="Dropdown" ma:internalName="Boardmeetingdate">
      <xsd:simpleType>
        <xsd:restriction base="dms:Choice">
          <xsd:enumeration value="March 2020"/>
          <xsd:enumeration value="July 2020"/>
          <xsd:enumeration value="November 2020"/>
        </xsd:restriction>
      </xsd:simpleType>
    </xsd:element>
    <xsd:element name="Filmversion" ma:index="22" nillable="true" ma:displayName="Film version" ma:format="Dropdown" ma:internalName="Filmversion">
      <xsd:simpleType>
        <xsd:restriction base="dms:Choice">
          <xsd:enumeration value="Draft"/>
          <xsd:enumeration value="Final"/>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oardmeetingdate xmlns="8936670f-ced3-42e5-89c3-1b9e94f165f4" xsi:nil="true"/>
    <Filmversion xmlns="8936670f-ced3-42e5-89c3-1b9e94f165f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8A889A-B809-435D-9611-91C4CE9BCF98}"/>
</file>

<file path=customXml/itemProps2.xml><?xml version="1.0" encoding="utf-8"?>
<ds:datastoreItem xmlns:ds="http://schemas.openxmlformats.org/officeDocument/2006/customXml" ds:itemID="{9A14DD65-1C23-4522-811A-C84D3EB07A59}">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2e077d43-7c3c-4e51-91cd-36695594283c"/>
    <ds:schemaRef ds:uri="http://purl.org/dc/elements/1.1/"/>
    <ds:schemaRef ds:uri="http://purl.org/dc/dcmitype/"/>
    <ds:schemaRef ds:uri="http://www.w3.org/XML/1998/namespace"/>
    <ds:schemaRef ds:uri="http://schemas.openxmlformats.org/package/2006/metadata/core-properties"/>
    <ds:schemaRef ds:uri="8936670f-ced3-42e5-89c3-1b9e94f165f4"/>
    <ds:schemaRef ds:uri="8f4d6b98-d4d9-4133-8f1b-61f9439e4102"/>
  </ds:schemaRefs>
</ds:datastoreItem>
</file>

<file path=customXml/itemProps3.xml><?xml version="1.0" encoding="utf-8"?>
<ds:datastoreItem xmlns:ds="http://schemas.openxmlformats.org/officeDocument/2006/customXml" ds:itemID="{D69508D6-EA9A-4D42-BBCD-FFF9551C5D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1336</TotalTime>
  <Words>1202</Words>
  <Application>Microsoft Office PowerPoint</Application>
  <PresentationFormat>Widescreen</PresentationFormat>
  <Paragraphs>118</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1_Office Theme</vt:lpstr>
      <vt:lpstr>Lessons learnt lecture #3  Anti Social Behaviour (ASB)</vt:lpstr>
      <vt:lpstr>Lessons learnt lectures – the aim</vt:lpstr>
      <vt:lpstr>Structure of Today’s Presentation</vt:lpstr>
      <vt:lpstr>The story….ASB  defined</vt:lpstr>
      <vt:lpstr>The story….context</vt:lpstr>
      <vt:lpstr>The story….legal remedies</vt:lpstr>
      <vt:lpstr>The story….legal remedies</vt:lpstr>
      <vt:lpstr>The story….the starting point</vt:lpstr>
      <vt:lpstr>What we found…. </vt:lpstr>
      <vt:lpstr>What we found….continued</vt:lpstr>
      <vt:lpstr>The lessons</vt:lpstr>
      <vt:lpstr>The lessons….continued</vt:lpstr>
      <vt:lpstr>The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our Present</dc:title>
  <dc:creator>Olivia Stott-Briggs</dc:creator>
  <cp:lastModifiedBy>Didi Massaya</cp:lastModifiedBy>
  <cp:revision>8</cp:revision>
  <dcterms:created xsi:type="dcterms:W3CDTF">2021-02-03T18:04:05Z</dcterms:created>
  <dcterms:modified xsi:type="dcterms:W3CDTF">2021-06-29T16:17:52Z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0x0101000983C6EA8E84514992D517537F5C4AF0</vt:lpwstr>
  </property>
</Properties>
</file>